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3" r:id="rId15"/>
    <p:sldId id="274" r:id="rId16"/>
    <p:sldId id="275" r:id="rId17"/>
    <p:sldId id="276" r:id="rId18"/>
    <p:sldId id="269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514F9-C737-458F-86E7-A66ED2AA9064}" type="datetimeFigureOut">
              <a:rPr lang="tr-TR" smtClean="0"/>
              <a:t>06.10.2013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866D3-4BBB-4B1D-B035-DC02304E8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00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89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74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4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07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97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95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21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97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362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544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04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89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778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46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946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450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106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066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8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89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5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50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33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22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51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66D3-4BBB-4B1D-B035-DC02304E8FB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8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077A-6DD9-443A-96A4-9E96D21D2C48}" type="datetime1">
              <a:rPr lang="tr-TR" smtClean="0"/>
              <a:t>06.10.2013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5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0514-1A56-49D1-87A7-E3B2038F67A3}" type="datetime1">
              <a:rPr lang="tr-TR" smtClean="0"/>
              <a:t>06.10.2013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7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4892-3D3B-4811-8C84-1354A53E98F2}" type="datetime1">
              <a:rPr lang="tr-TR" smtClean="0"/>
              <a:t>06.10.2013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7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CDCD-3BB7-4B04-9EAD-F672C831C4E5}" type="datetime1">
              <a:rPr lang="tr-TR" smtClean="0"/>
              <a:t>06.10.2013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7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5BB6-6981-4A44-A862-934A792D3CEE}" type="datetime1">
              <a:rPr lang="tr-TR" smtClean="0"/>
              <a:t>06.10.2013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4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D475-6517-409E-A8F4-7BD21D23894F}" type="datetime1">
              <a:rPr lang="tr-TR" smtClean="0"/>
              <a:t>06.10.2013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0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61B-FEB9-4D28-B2DD-9EF00F4F06D5}" type="datetime1">
              <a:rPr lang="tr-TR" smtClean="0"/>
              <a:t>06.10.2013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150-4FB7-48FE-99DE-EF1E10061FCC}" type="datetime1">
              <a:rPr lang="tr-TR" smtClean="0"/>
              <a:t>06.10.2013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1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A456-58AC-4C8C-8BC2-5AF31A64A2FC}" type="datetime1">
              <a:rPr lang="tr-TR" smtClean="0"/>
              <a:t>06.10.2013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78EA-2BCE-4C63-8440-EE68D16F7BAB}" type="datetime1">
              <a:rPr lang="tr-TR" smtClean="0"/>
              <a:t>06.10.2013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6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1DC-212B-4BCB-A42A-466536D07B85}" type="datetime1">
              <a:rPr lang="tr-TR" smtClean="0"/>
              <a:t>06.10.2013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4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58DB-922C-4407-9C46-629DF79EFC55}" type="datetime1">
              <a:rPr lang="tr-TR" smtClean="0"/>
              <a:t>06.10.2013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86D9-C551-4E6F-90AE-8B774BD3CE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96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00" y="44624"/>
            <a:ext cx="3435200" cy="23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3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9282" y="535170"/>
            <a:ext cx="517096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rtl="1">
              <a:buNone/>
            </a:pPr>
            <a:endParaRPr lang="tr-TR" sz="1300" dirty="0" smtClean="0">
              <a:solidFill>
                <a:schemeClr val="bg1">
                  <a:lumMod val="50000"/>
                </a:schemeClr>
              </a:solidFill>
              <a:latin typeface="Segoe UI"/>
              <a:cs typeface="Segoe UI"/>
            </a:endParaRPr>
          </a:p>
          <a:p>
            <a:pPr defTabSz="914400" rtl="1">
              <a:buNone/>
            </a:pPr>
            <a:r>
              <a:rPr lang="tr-TR" sz="13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Dr. Ahmet KÜÇÜKER</a:t>
            </a:r>
          </a:p>
          <a:p>
            <a:pPr defTabSz="914400" rtl="1">
              <a:buNone/>
            </a:pPr>
            <a:endParaRPr lang="tr-TR" sz="1300" dirty="0" smtClean="0">
              <a:solidFill>
                <a:schemeClr val="bg1">
                  <a:lumMod val="50000"/>
                </a:schemeClr>
              </a:solidFill>
              <a:latin typeface="Segoe UI"/>
              <a:cs typeface="Segoe UI"/>
            </a:endParaRPr>
          </a:p>
          <a:p>
            <a:pPr defTabSz="914400" rtl="1">
              <a:buNone/>
            </a:pPr>
            <a:r>
              <a:rPr lang="tr-TR" sz="1300" b="0" i="0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Sakarya Üniversitesi</a:t>
            </a:r>
          </a:p>
          <a:p>
            <a:pPr defTabSz="914400" rtl="1">
              <a:buNone/>
            </a:pPr>
            <a:r>
              <a:rPr lang="tr-TR" sz="1300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Mühendislik Fakültesi</a:t>
            </a:r>
          </a:p>
          <a:p>
            <a:pPr defTabSz="914400" rtl="1">
              <a:buNone/>
            </a:pPr>
            <a:r>
              <a:rPr lang="tr-TR" sz="1300" b="0" i="0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Elektrik Elektronik Mühendisliği Bölümü </a:t>
            </a:r>
          </a:p>
          <a:p>
            <a:pPr defTabSz="914400" rtl="1">
              <a:buNone/>
            </a:pPr>
            <a:r>
              <a:rPr lang="tr-TR" sz="1300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M6/6318</a:t>
            </a:r>
            <a:endParaRPr lang="tr-TR" sz="1400" b="0" i="0" dirty="0">
              <a:solidFill>
                <a:schemeClr val="bg1">
                  <a:lumMod val="50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2" name="Dikdörtgen 11"/>
          <p:cNvSpPr/>
          <p:nvPr/>
        </p:nvSpPr>
        <p:spPr>
          <a:xfrm>
            <a:off x="229282" y="2636912"/>
            <a:ext cx="4283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Ölçme, Birim Sistemleri ve Fiziksel Büyüklükler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Kinematik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Hareketin Dinamik İncelenmesi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Katı Cisimlerin Statik Dengesi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İş, Enerji, Güç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Momentum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Akışkanlar Mekaniği</a:t>
            </a:r>
            <a:endParaRPr lang="tr-TR" sz="1600" dirty="0"/>
          </a:p>
        </p:txBody>
      </p:sp>
      <p:sp>
        <p:nvSpPr>
          <p:cNvPr id="14" name="Dikdörtgen 13"/>
          <p:cNvSpPr/>
          <p:nvPr/>
        </p:nvSpPr>
        <p:spPr>
          <a:xfrm>
            <a:off x="4663817" y="2683024"/>
            <a:ext cx="42831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Durgun Elektrik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Elektrik Akımı ve Doğru Akım Devreleri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Manyetik Alan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600" dirty="0" smtClean="0"/>
              <a:t>S</a:t>
            </a:r>
            <a:r>
              <a:rPr lang="tr-TR" sz="1600" dirty="0" smtClean="0"/>
              <a:t>ı</a:t>
            </a:r>
            <a:r>
              <a:rPr lang="nl-NL" sz="1600" dirty="0" smtClean="0"/>
              <a:t>cakl</a:t>
            </a:r>
            <a:r>
              <a:rPr lang="tr-TR" sz="1600" dirty="0" smtClean="0"/>
              <a:t>ı</a:t>
            </a:r>
            <a:r>
              <a:rPr lang="nl-NL" sz="1600" dirty="0" smtClean="0"/>
              <a:t>k, Is</a:t>
            </a:r>
            <a:r>
              <a:rPr lang="tr-TR" sz="1600" dirty="0" smtClean="0"/>
              <a:t>ı</a:t>
            </a:r>
            <a:r>
              <a:rPr lang="nl-NL" sz="1600" dirty="0" smtClean="0"/>
              <a:t> ve Termal Genle</a:t>
            </a:r>
            <a:r>
              <a:rPr lang="tr-TR" sz="1600" dirty="0" smtClean="0"/>
              <a:t>ş</a:t>
            </a:r>
            <a:r>
              <a:rPr lang="nl-NL" sz="1600" dirty="0" smtClean="0"/>
              <a:t>me</a:t>
            </a:r>
            <a:endParaRPr lang="tr-T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Malzeme Özellikleri</a:t>
            </a:r>
            <a:endParaRPr lang="tr-TR" sz="16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57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10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İVME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780"/>
            <a:ext cx="8777399" cy="21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11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373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DÜZGÜN </a:t>
            </a:r>
            <a:r>
              <a:rPr lang="tr-TR" b="1" dirty="0" smtClean="0">
                <a:latin typeface="GillSansBold"/>
              </a:rPr>
              <a:t>DOĞRUSAL </a:t>
            </a:r>
            <a:r>
              <a:rPr lang="tr-TR" b="1" dirty="0">
                <a:latin typeface="GillSansBold"/>
              </a:rPr>
              <a:t>HAREKET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22502" y="1556792"/>
            <a:ext cx="8658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>
                <a:latin typeface="GaramondLight"/>
              </a:rPr>
              <a:t>Bir hareketli bir </a:t>
            </a:r>
            <a:r>
              <a:rPr lang="sv-SE" dirty="0" smtClean="0">
                <a:latin typeface="GaramondLight"/>
              </a:rPr>
              <a:t>do</a:t>
            </a:r>
            <a:r>
              <a:rPr lang="tr-TR" dirty="0" smtClean="0">
                <a:latin typeface="GaramondLight"/>
              </a:rPr>
              <a:t>ğ</a:t>
            </a:r>
            <a:r>
              <a:rPr lang="sv-SE" dirty="0" smtClean="0">
                <a:latin typeface="GaramondLight"/>
              </a:rPr>
              <a:t>ru </a:t>
            </a:r>
            <a:r>
              <a:rPr lang="sv-SE" dirty="0">
                <a:latin typeface="GaramondLight"/>
              </a:rPr>
              <a:t>üzerinde </a:t>
            </a:r>
            <a:r>
              <a:rPr lang="sv-SE" dirty="0" smtClean="0">
                <a:latin typeface="GaramondLight"/>
              </a:rPr>
              <a:t>e</a:t>
            </a:r>
            <a:r>
              <a:rPr lang="tr-TR" dirty="0" smtClean="0">
                <a:latin typeface="GaramondLight"/>
              </a:rPr>
              <a:t>ş</a:t>
            </a:r>
            <a:r>
              <a:rPr lang="sv-SE" dirty="0" smtClean="0">
                <a:latin typeface="GaramondLight"/>
              </a:rPr>
              <a:t>it </a:t>
            </a:r>
            <a:r>
              <a:rPr lang="sv-SE" dirty="0">
                <a:latin typeface="GaramondLight"/>
              </a:rPr>
              <a:t>zaman </a:t>
            </a:r>
            <a:r>
              <a:rPr lang="sv-SE" dirty="0" smtClean="0">
                <a:latin typeface="GaramondLight"/>
              </a:rPr>
              <a:t>aral</a:t>
            </a:r>
            <a:r>
              <a:rPr lang="tr-TR" dirty="0" smtClean="0">
                <a:latin typeface="GaramondLight"/>
              </a:rPr>
              <a:t>ı</a:t>
            </a:r>
            <a:r>
              <a:rPr lang="sv-SE" dirty="0" smtClean="0">
                <a:latin typeface="GaramondLight"/>
              </a:rPr>
              <a:t>klar</a:t>
            </a:r>
            <a:r>
              <a:rPr lang="tr-TR" dirty="0" smtClean="0">
                <a:latin typeface="GaramondLight"/>
              </a:rPr>
              <a:t>ı</a:t>
            </a:r>
            <a:r>
              <a:rPr lang="sv-SE" dirty="0" smtClean="0">
                <a:latin typeface="GaramondLight"/>
              </a:rPr>
              <a:t>nda e</a:t>
            </a:r>
            <a:r>
              <a:rPr lang="tr-TR" dirty="0" smtClean="0">
                <a:latin typeface="GaramondLight"/>
              </a:rPr>
              <a:t>ş</a:t>
            </a:r>
            <a:r>
              <a:rPr lang="sv-SE" dirty="0" smtClean="0">
                <a:latin typeface="GaramondLight"/>
              </a:rPr>
              <a:t>it </a:t>
            </a:r>
            <a:r>
              <a:rPr lang="sv-SE" dirty="0">
                <a:latin typeface="GaramondLight"/>
              </a:rPr>
              <a:t>miktarlarda yer </a:t>
            </a:r>
            <a:r>
              <a:rPr lang="sv-SE" dirty="0" smtClean="0">
                <a:latin typeface="GaramondLight"/>
              </a:rPr>
              <a:t>de</a:t>
            </a:r>
            <a:r>
              <a:rPr lang="tr-TR" dirty="0" smtClean="0">
                <a:latin typeface="GaramondLight"/>
              </a:rPr>
              <a:t>ğ</a:t>
            </a:r>
            <a:r>
              <a:rPr lang="sv-SE" dirty="0" smtClean="0">
                <a:latin typeface="GaramondLight"/>
              </a:rPr>
              <a:t>i</a:t>
            </a:r>
            <a:r>
              <a:rPr lang="tr-TR" dirty="0" smtClean="0">
                <a:latin typeface="GaramondLight"/>
              </a:rPr>
              <a:t>ş</a:t>
            </a:r>
            <a:r>
              <a:rPr lang="sv-SE" dirty="0" smtClean="0">
                <a:latin typeface="GaramondLight"/>
              </a:rPr>
              <a:t>tirme</a:t>
            </a:r>
            <a:r>
              <a:rPr lang="tr-TR" dirty="0" smtClean="0">
                <a:latin typeface="GaramondLight"/>
              </a:rPr>
              <a:t> yapıyorsa, </a:t>
            </a:r>
            <a:r>
              <a:rPr lang="tr-TR" dirty="0">
                <a:latin typeface="GaramondLight"/>
              </a:rPr>
              <a:t>düzgün </a:t>
            </a:r>
            <a:r>
              <a:rPr lang="tr-TR" dirty="0" smtClean="0">
                <a:latin typeface="GaramondLight"/>
              </a:rPr>
              <a:t>doğrusal </a:t>
            </a:r>
            <a:r>
              <a:rPr lang="tr-TR" dirty="0">
                <a:latin typeface="GaramondLight"/>
              </a:rPr>
              <a:t>hareket </a:t>
            </a:r>
            <a:r>
              <a:rPr lang="tr-TR" dirty="0" smtClean="0">
                <a:latin typeface="GaramondLight"/>
              </a:rPr>
              <a:t>yapıyor </a:t>
            </a:r>
            <a:r>
              <a:rPr lang="tr-TR" dirty="0">
                <a:latin typeface="GaramondLight"/>
              </a:rPr>
              <a:t>demektir. Böyle bir </a:t>
            </a:r>
            <a:r>
              <a:rPr lang="tr-TR" dirty="0" smtClean="0">
                <a:latin typeface="GaramondLight"/>
              </a:rPr>
              <a:t>harekette </a:t>
            </a:r>
            <a:r>
              <a:rPr lang="da-DK" dirty="0" smtClean="0">
                <a:latin typeface="GaramondLight"/>
              </a:rPr>
              <a:t>h</a:t>
            </a:r>
            <a:r>
              <a:rPr lang="tr-TR" dirty="0" smtClean="0">
                <a:latin typeface="GaramondLight"/>
              </a:rPr>
              <a:t>ı</a:t>
            </a:r>
            <a:r>
              <a:rPr lang="da-DK" dirty="0" smtClean="0">
                <a:latin typeface="GaramondLight"/>
              </a:rPr>
              <a:t>z </a:t>
            </a:r>
            <a:r>
              <a:rPr lang="da-DK" dirty="0">
                <a:latin typeface="GaramondLight"/>
              </a:rPr>
              <a:t>sabit </a:t>
            </a:r>
            <a:r>
              <a:rPr lang="da-DK" dirty="0" smtClean="0">
                <a:latin typeface="GaramondLight"/>
              </a:rPr>
              <a:t>kal</a:t>
            </a:r>
            <a:r>
              <a:rPr lang="tr-TR" dirty="0" smtClean="0">
                <a:latin typeface="GaramondLight"/>
              </a:rPr>
              <a:t>ı</a:t>
            </a:r>
            <a:r>
              <a:rPr lang="da-DK" dirty="0" smtClean="0">
                <a:latin typeface="GaramondLight"/>
              </a:rPr>
              <a:t>r</a:t>
            </a:r>
            <a:r>
              <a:rPr lang="da-DK" dirty="0">
                <a:latin typeface="GaramondLight"/>
              </a:rPr>
              <a:t>. Bu yüzden bu harekete sabit </a:t>
            </a:r>
            <a:r>
              <a:rPr lang="da-DK" dirty="0" smtClean="0">
                <a:latin typeface="GaramondLight"/>
              </a:rPr>
              <a:t>h</a:t>
            </a:r>
            <a:r>
              <a:rPr lang="tr-TR" dirty="0" smtClean="0">
                <a:latin typeface="GaramondLight"/>
              </a:rPr>
              <a:t>ı</a:t>
            </a:r>
            <a:r>
              <a:rPr lang="da-DK" dirty="0" smtClean="0">
                <a:latin typeface="GaramondLight"/>
              </a:rPr>
              <a:t>zl</a:t>
            </a:r>
            <a:r>
              <a:rPr lang="tr-TR" dirty="0" smtClean="0">
                <a:latin typeface="GaramondLight"/>
              </a:rPr>
              <a:t>ı</a:t>
            </a:r>
            <a:r>
              <a:rPr lang="da-DK" dirty="0" smtClean="0">
                <a:latin typeface="GaramondLight"/>
              </a:rPr>
              <a:t> </a:t>
            </a:r>
            <a:r>
              <a:rPr lang="da-DK" dirty="0">
                <a:latin typeface="GaramondLight"/>
              </a:rPr>
              <a:t>hareket de denir.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96" y="2793857"/>
            <a:ext cx="5792008" cy="140989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816488"/>
            <a:ext cx="3940719" cy="104549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5"/>
          <a:srcRect t="67056"/>
          <a:stretch/>
        </p:blipFill>
        <p:spPr>
          <a:xfrm>
            <a:off x="5292080" y="5248173"/>
            <a:ext cx="2448272" cy="59431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5"/>
          <a:srcRect b="67391"/>
          <a:stretch/>
        </p:blipFill>
        <p:spPr>
          <a:xfrm>
            <a:off x="5292080" y="4525952"/>
            <a:ext cx="2448272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12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373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DÜZGÜN </a:t>
            </a:r>
            <a:r>
              <a:rPr lang="tr-TR" b="1" dirty="0" smtClean="0">
                <a:latin typeface="GillSansBold"/>
              </a:rPr>
              <a:t>DOĞRUSAL </a:t>
            </a:r>
            <a:r>
              <a:rPr lang="tr-TR" b="1" dirty="0">
                <a:latin typeface="GillSansBold"/>
              </a:rPr>
              <a:t>HAREKET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22502" y="1556792"/>
            <a:ext cx="8658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>
                <a:latin typeface="GaramondLight"/>
              </a:rPr>
              <a:t>Konum-zaman </a:t>
            </a:r>
            <a:r>
              <a:rPr lang="sv-SE" dirty="0" smtClean="0">
                <a:latin typeface="GaramondLight"/>
              </a:rPr>
              <a:t>grafi</a:t>
            </a:r>
            <a:r>
              <a:rPr lang="tr-TR" dirty="0" smtClean="0">
                <a:latin typeface="GaramondLight"/>
              </a:rPr>
              <a:t>ğ</a:t>
            </a:r>
            <a:r>
              <a:rPr lang="sv-SE" dirty="0" smtClean="0">
                <a:latin typeface="GaramondLight"/>
              </a:rPr>
              <a:t>inin</a:t>
            </a:r>
            <a:r>
              <a:rPr lang="tr-TR" dirty="0" smtClean="0">
                <a:latin typeface="GaramondLight"/>
              </a:rPr>
              <a:t> </a:t>
            </a:r>
            <a:r>
              <a:rPr lang="sv-SE" dirty="0" smtClean="0">
                <a:latin typeface="GaramondLight"/>
              </a:rPr>
              <a:t>e</a:t>
            </a:r>
            <a:r>
              <a:rPr lang="tr-TR" dirty="0" smtClean="0">
                <a:latin typeface="GaramondLight"/>
              </a:rPr>
              <a:t>ğ</a:t>
            </a:r>
            <a:r>
              <a:rPr lang="sv-SE" dirty="0" smtClean="0">
                <a:latin typeface="GaramondLight"/>
              </a:rPr>
              <a:t>imi </a:t>
            </a:r>
            <a:r>
              <a:rPr lang="sv-SE" dirty="0">
                <a:latin typeface="GaramondLight"/>
              </a:rPr>
              <a:t>cismin </a:t>
            </a:r>
            <a:r>
              <a:rPr lang="sv-SE" dirty="0" smtClean="0">
                <a:latin typeface="GaramondLight"/>
              </a:rPr>
              <a:t>h</a:t>
            </a:r>
            <a:r>
              <a:rPr lang="tr-TR" dirty="0" smtClean="0">
                <a:latin typeface="GaramondLight"/>
              </a:rPr>
              <a:t>ı</a:t>
            </a:r>
            <a:r>
              <a:rPr lang="sv-SE" dirty="0" smtClean="0">
                <a:latin typeface="GaramondLight"/>
              </a:rPr>
              <a:t>z</a:t>
            </a:r>
            <a:r>
              <a:rPr lang="tr-TR" dirty="0" smtClean="0">
                <a:latin typeface="GaramondLight"/>
              </a:rPr>
              <a:t>ı</a:t>
            </a:r>
            <a:r>
              <a:rPr lang="sv-SE" dirty="0" smtClean="0">
                <a:latin typeface="GaramondLight"/>
              </a:rPr>
              <a:t>n</a:t>
            </a:r>
            <a:r>
              <a:rPr lang="tr-TR" dirty="0" smtClean="0">
                <a:latin typeface="GaramondLight"/>
              </a:rPr>
              <a:t>ı</a:t>
            </a:r>
            <a:r>
              <a:rPr lang="sv-SE" dirty="0" smtClean="0">
                <a:latin typeface="GaramondLight"/>
              </a:rPr>
              <a:t>, h</a:t>
            </a:r>
            <a:r>
              <a:rPr lang="tr-TR" dirty="0" smtClean="0">
                <a:latin typeface="GaramondLight"/>
              </a:rPr>
              <a:t>ı</a:t>
            </a:r>
            <a:r>
              <a:rPr lang="sv-SE" dirty="0" smtClean="0">
                <a:latin typeface="GaramondLight"/>
              </a:rPr>
              <a:t>z-zaman grafi</a:t>
            </a:r>
            <a:r>
              <a:rPr lang="tr-TR" dirty="0" smtClean="0">
                <a:latin typeface="GaramondLight"/>
              </a:rPr>
              <a:t>ğ</a:t>
            </a:r>
            <a:r>
              <a:rPr lang="sv-SE" dirty="0" smtClean="0">
                <a:latin typeface="GaramondLight"/>
              </a:rPr>
              <a:t>in alt</a:t>
            </a:r>
            <a:r>
              <a:rPr lang="tr-TR" dirty="0" smtClean="0">
                <a:latin typeface="GaramondLight"/>
              </a:rPr>
              <a:t>ı</a:t>
            </a:r>
            <a:r>
              <a:rPr lang="sv-SE" dirty="0" smtClean="0">
                <a:latin typeface="GaramondLight"/>
              </a:rPr>
              <a:t>nda </a:t>
            </a:r>
            <a:r>
              <a:rPr lang="sv-SE" dirty="0">
                <a:latin typeface="GaramondLight"/>
              </a:rPr>
              <a:t>kalan alan ise cismin t </a:t>
            </a:r>
            <a:r>
              <a:rPr lang="sv-SE" dirty="0" smtClean="0">
                <a:latin typeface="GaramondLight"/>
              </a:rPr>
              <a:t>zaman</a:t>
            </a:r>
            <a:r>
              <a:rPr lang="tr-TR" dirty="0" smtClean="0">
                <a:latin typeface="GaramondLight"/>
              </a:rPr>
              <a:t>ı</a:t>
            </a:r>
            <a:r>
              <a:rPr lang="sv-SE" dirty="0" smtClean="0">
                <a:latin typeface="GaramondLight"/>
              </a:rPr>
              <a:t>nda</a:t>
            </a:r>
            <a:r>
              <a:rPr lang="tr-TR" dirty="0" smtClean="0">
                <a:latin typeface="GaramondLight"/>
              </a:rPr>
              <a:t> </a:t>
            </a:r>
            <a:r>
              <a:rPr lang="sv-SE" dirty="0" smtClean="0">
                <a:latin typeface="GaramondLight"/>
              </a:rPr>
              <a:t>yapm</a:t>
            </a:r>
            <a:r>
              <a:rPr lang="tr-TR" dirty="0" err="1" smtClean="0">
                <a:latin typeface="GaramondLight"/>
              </a:rPr>
              <a:t>ış</a:t>
            </a:r>
            <a:r>
              <a:rPr lang="sv-SE" dirty="0" smtClean="0">
                <a:latin typeface="GaramondLight"/>
              </a:rPr>
              <a:t> oldu</a:t>
            </a:r>
            <a:r>
              <a:rPr lang="tr-TR" dirty="0" smtClean="0">
                <a:latin typeface="GaramondLight"/>
              </a:rPr>
              <a:t>ğ</a:t>
            </a:r>
            <a:r>
              <a:rPr lang="sv-SE" dirty="0" smtClean="0">
                <a:latin typeface="GaramondLight"/>
              </a:rPr>
              <a:t>u </a:t>
            </a:r>
            <a:r>
              <a:rPr lang="sv-SE" dirty="0">
                <a:latin typeface="GaramondLight"/>
              </a:rPr>
              <a:t>yer </a:t>
            </a:r>
            <a:r>
              <a:rPr lang="sv-SE" dirty="0" smtClean="0">
                <a:latin typeface="GaramondLight"/>
              </a:rPr>
              <a:t>de</a:t>
            </a:r>
            <a:r>
              <a:rPr lang="tr-TR" dirty="0" smtClean="0">
                <a:latin typeface="GaramondLight"/>
              </a:rPr>
              <a:t>ğ</a:t>
            </a:r>
            <a:r>
              <a:rPr lang="sv-SE" dirty="0" smtClean="0">
                <a:latin typeface="GaramondLight"/>
              </a:rPr>
              <a:t>i</a:t>
            </a:r>
            <a:r>
              <a:rPr lang="tr-TR" dirty="0" smtClean="0">
                <a:latin typeface="GaramondLight"/>
              </a:rPr>
              <a:t>ş</a:t>
            </a:r>
            <a:r>
              <a:rPr lang="sv-SE" dirty="0" smtClean="0">
                <a:latin typeface="GaramondLight"/>
              </a:rPr>
              <a:t>tirmeyi</a:t>
            </a:r>
            <a:r>
              <a:rPr lang="sv-SE" dirty="0">
                <a:latin typeface="GaramondLight"/>
              </a:rPr>
              <a:t>, bir </a:t>
            </a:r>
            <a:r>
              <a:rPr lang="sv-SE" dirty="0" smtClean="0">
                <a:latin typeface="GaramondLight"/>
              </a:rPr>
              <a:t>ba</a:t>
            </a:r>
            <a:r>
              <a:rPr lang="tr-TR" dirty="0" smtClean="0">
                <a:latin typeface="GaramondLight"/>
              </a:rPr>
              <a:t>ş</a:t>
            </a:r>
            <a:r>
              <a:rPr lang="sv-SE" dirty="0" smtClean="0">
                <a:latin typeface="GaramondLight"/>
              </a:rPr>
              <a:t>ka deyi</a:t>
            </a:r>
            <a:r>
              <a:rPr lang="tr-TR" dirty="0" smtClean="0">
                <a:latin typeface="GaramondLight"/>
              </a:rPr>
              <a:t>ş</a:t>
            </a:r>
            <a:r>
              <a:rPr lang="sv-SE" dirty="0" smtClean="0">
                <a:latin typeface="GaramondLight"/>
              </a:rPr>
              <a:t>le ald</a:t>
            </a:r>
            <a:r>
              <a:rPr lang="tr-TR" dirty="0" err="1" smtClean="0">
                <a:latin typeface="GaramondLight"/>
              </a:rPr>
              <a:t>ığı</a:t>
            </a:r>
            <a:r>
              <a:rPr lang="sv-SE" dirty="0" smtClean="0">
                <a:latin typeface="GaramondLight"/>
              </a:rPr>
              <a:t> </a:t>
            </a:r>
            <a:r>
              <a:rPr lang="sv-SE" dirty="0">
                <a:latin typeface="GaramondLight"/>
              </a:rPr>
              <a:t>yolu verir.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37" y="2410639"/>
            <a:ext cx="5449726" cy="253655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2" y="5135834"/>
            <a:ext cx="8831915" cy="3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13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483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DÜZGÜN </a:t>
            </a:r>
            <a:r>
              <a:rPr lang="tr-TR" b="1" dirty="0" smtClean="0">
                <a:latin typeface="GillSansBold"/>
              </a:rPr>
              <a:t>DEĞİŞEN DOĞRUSAL </a:t>
            </a:r>
            <a:r>
              <a:rPr lang="tr-TR" b="1" dirty="0">
                <a:latin typeface="GillSansBold"/>
              </a:rPr>
              <a:t>HAREKET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2902" y="1412334"/>
            <a:ext cx="88840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GaramondLight"/>
              </a:rPr>
              <a:t>Bir </a:t>
            </a:r>
            <a:r>
              <a:rPr lang="tr-TR" dirty="0" smtClean="0">
                <a:latin typeface="GaramondLight"/>
              </a:rPr>
              <a:t>doğru </a:t>
            </a:r>
            <a:r>
              <a:rPr lang="tr-TR" dirty="0">
                <a:latin typeface="GaramondLight"/>
              </a:rPr>
              <a:t>boyunca hareket eden bir cimin </a:t>
            </a:r>
            <a:r>
              <a:rPr lang="tr-TR" dirty="0" smtClean="0">
                <a:latin typeface="GaramondLight"/>
              </a:rPr>
              <a:t>hızı eşit </a:t>
            </a:r>
            <a:r>
              <a:rPr lang="tr-TR" dirty="0">
                <a:latin typeface="GaramondLight"/>
              </a:rPr>
              <a:t>zaman </a:t>
            </a:r>
            <a:r>
              <a:rPr lang="tr-TR" dirty="0" smtClean="0">
                <a:latin typeface="GaramondLight"/>
              </a:rPr>
              <a:t>aralıklarında eşit miktarlar kadar artıyor </a:t>
            </a:r>
            <a:r>
              <a:rPr lang="tr-TR" dirty="0">
                <a:latin typeface="GaramondLight"/>
              </a:rPr>
              <a:t>veya </a:t>
            </a:r>
            <a:r>
              <a:rPr lang="tr-TR" dirty="0" smtClean="0">
                <a:latin typeface="GaramondLight"/>
              </a:rPr>
              <a:t>azalıyorsa </a:t>
            </a:r>
            <a:r>
              <a:rPr lang="tr-TR" dirty="0">
                <a:latin typeface="GaramondLight"/>
              </a:rPr>
              <a:t>bu cismin hareketine </a:t>
            </a:r>
            <a:r>
              <a:rPr lang="tr-TR" b="1" dirty="0">
                <a:latin typeface="GaramondBold"/>
              </a:rPr>
              <a:t>düzgün </a:t>
            </a:r>
            <a:r>
              <a:rPr lang="tr-TR" b="1" dirty="0" smtClean="0">
                <a:latin typeface="GaramondBold"/>
              </a:rPr>
              <a:t>değişen doğrusal hareket </a:t>
            </a:r>
            <a:r>
              <a:rPr lang="tr-TR" dirty="0" smtClean="0">
                <a:latin typeface="GaramondLight"/>
              </a:rPr>
              <a:t>adı </a:t>
            </a:r>
            <a:r>
              <a:rPr lang="tr-TR" dirty="0">
                <a:latin typeface="GaramondLight"/>
              </a:rPr>
              <a:t>verilir. Düzgün </a:t>
            </a:r>
            <a:r>
              <a:rPr lang="tr-TR" dirty="0" smtClean="0">
                <a:latin typeface="GaramondLight"/>
              </a:rPr>
              <a:t>değişen doğrusal </a:t>
            </a:r>
            <a:r>
              <a:rPr lang="tr-TR" dirty="0">
                <a:latin typeface="GaramondLight"/>
              </a:rPr>
              <a:t>hareket, bir </a:t>
            </a:r>
            <a:r>
              <a:rPr lang="tr-TR" dirty="0" smtClean="0">
                <a:latin typeface="GaramondLight"/>
              </a:rPr>
              <a:t>doğru </a:t>
            </a:r>
            <a:r>
              <a:rPr lang="tr-TR" dirty="0">
                <a:latin typeface="GaramondLight"/>
              </a:rPr>
              <a:t>üzerinde </a:t>
            </a:r>
            <a:r>
              <a:rPr lang="tr-TR" dirty="0" smtClean="0">
                <a:latin typeface="GaramondLight"/>
              </a:rPr>
              <a:t>gerçekleşen ve </a:t>
            </a:r>
            <a:r>
              <a:rPr lang="tr-TR" dirty="0">
                <a:latin typeface="GaramondLight"/>
              </a:rPr>
              <a:t>ivmenin sabit </a:t>
            </a:r>
            <a:r>
              <a:rPr lang="tr-TR" dirty="0" smtClean="0">
                <a:latin typeface="GaramondLight"/>
              </a:rPr>
              <a:t>olduğu </a:t>
            </a:r>
            <a:r>
              <a:rPr lang="tr-TR" dirty="0">
                <a:latin typeface="GaramondLight"/>
              </a:rPr>
              <a:t>harekettir. </a:t>
            </a:r>
            <a:endParaRPr lang="tr-TR" dirty="0" smtClean="0">
              <a:latin typeface="GaramondLight"/>
            </a:endParaRPr>
          </a:p>
          <a:p>
            <a:pPr algn="just"/>
            <a:endParaRPr lang="tr-TR" dirty="0">
              <a:latin typeface="GaramondLight"/>
            </a:endParaRPr>
          </a:p>
          <a:p>
            <a:pPr algn="just"/>
            <a:r>
              <a:rPr lang="tr-TR" dirty="0" smtClean="0">
                <a:latin typeface="GaramondLight"/>
              </a:rPr>
              <a:t>cismin hızı </a:t>
            </a:r>
            <a:r>
              <a:rPr lang="tr-TR" dirty="0">
                <a:latin typeface="GaramondLight"/>
              </a:rPr>
              <a:t>her </a:t>
            </a:r>
            <a:r>
              <a:rPr lang="tr-TR" dirty="0" smtClean="0">
                <a:latin typeface="GaramondLight"/>
              </a:rPr>
              <a:t>1</a:t>
            </a:r>
            <a:r>
              <a:rPr lang="tr-TR" dirty="0" smtClean="0">
                <a:latin typeface="GillSansMedium"/>
              </a:rPr>
              <a:t>s</a:t>
            </a:r>
            <a:r>
              <a:rPr lang="tr-TR" dirty="0" smtClean="0">
                <a:latin typeface="GaramondLight"/>
              </a:rPr>
              <a:t>’de 5</a:t>
            </a:r>
            <a:r>
              <a:rPr lang="tr-TR" dirty="0" smtClean="0">
                <a:latin typeface="GillSansMedium"/>
              </a:rPr>
              <a:t>m/s </a:t>
            </a:r>
            <a:r>
              <a:rPr lang="tr-TR" dirty="0">
                <a:latin typeface="GaramondLight"/>
              </a:rPr>
              <a:t>artarken </a:t>
            </a:r>
            <a:r>
              <a:rPr lang="tr-TR" dirty="0" smtClean="0">
                <a:latin typeface="GaramondLight"/>
              </a:rPr>
              <a:t>             cismin </a:t>
            </a:r>
            <a:r>
              <a:rPr lang="tr-TR" dirty="0">
                <a:latin typeface="GaramondLight"/>
              </a:rPr>
              <a:t>hızı her 1</a:t>
            </a:r>
            <a:r>
              <a:rPr lang="tr-TR" dirty="0">
                <a:latin typeface="GillSansMedium"/>
              </a:rPr>
              <a:t>s</a:t>
            </a:r>
            <a:r>
              <a:rPr lang="tr-TR" dirty="0">
                <a:latin typeface="GaramondLight"/>
              </a:rPr>
              <a:t>’de 5</a:t>
            </a:r>
            <a:r>
              <a:rPr lang="tr-TR" dirty="0">
                <a:latin typeface="GillSansMedium"/>
              </a:rPr>
              <a:t>m/s </a:t>
            </a:r>
            <a:r>
              <a:rPr lang="tr-TR" dirty="0">
                <a:latin typeface="GaramondLight"/>
              </a:rPr>
              <a:t>azalmaktadır. </a:t>
            </a:r>
          </a:p>
          <a:p>
            <a:pPr algn="just"/>
            <a:endParaRPr lang="tr-TR" dirty="0" smtClean="0">
              <a:latin typeface="GaramondLight"/>
            </a:endParaRPr>
          </a:p>
          <a:p>
            <a:pPr algn="just"/>
            <a:endParaRPr lang="tr-TR" dirty="0">
              <a:latin typeface="GaramondLight"/>
            </a:endParaRPr>
          </a:p>
          <a:p>
            <a:pPr algn="just"/>
            <a:endParaRPr lang="tr-TR" dirty="0" smtClean="0">
              <a:latin typeface="GaramondLight"/>
            </a:endParaRPr>
          </a:p>
          <a:p>
            <a:pPr algn="just"/>
            <a:endParaRPr lang="tr-TR" dirty="0" smtClean="0">
              <a:latin typeface="GaramondLight"/>
            </a:endParaRPr>
          </a:p>
          <a:p>
            <a:pPr algn="just"/>
            <a:endParaRPr lang="tr-TR" dirty="0">
              <a:latin typeface="GaramondLight"/>
            </a:endParaRPr>
          </a:p>
          <a:p>
            <a:pPr algn="just"/>
            <a:endParaRPr lang="tr-TR" dirty="0" smtClean="0">
              <a:latin typeface="GaramondLight"/>
            </a:endParaRPr>
          </a:p>
          <a:p>
            <a:pPr algn="just"/>
            <a:endParaRPr lang="tr-TR" dirty="0" smtClean="0">
              <a:latin typeface="GaramondLight"/>
            </a:endParaRPr>
          </a:p>
          <a:p>
            <a:pPr algn="just"/>
            <a:r>
              <a:rPr lang="tr-TR" dirty="0" smtClean="0">
                <a:latin typeface="GaramondLight"/>
              </a:rPr>
              <a:t>İvme</a:t>
            </a:r>
            <a:r>
              <a:rPr lang="tr-TR" dirty="0">
                <a:latin typeface="GaramondLight"/>
              </a:rPr>
              <a:t>, </a:t>
            </a:r>
            <a:r>
              <a:rPr lang="tr-TR" dirty="0" smtClean="0">
                <a:latin typeface="GaramondLight"/>
              </a:rPr>
              <a:t>birim zamandaki hız değişimi olduğundan </a:t>
            </a:r>
            <a:r>
              <a:rPr lang="tr-TR" dirty="0">
                <a:latin typeface="GaramondLight"/>
              </a:rPr>
              <a:t>bu hareketlerde ivme sabittir. Bu </a:t>
            </a:r>
            <a:r>
              <a:rPr lang="tr-TR" dirty="0" smtClean="0">
                <a:latin typeface="GaramondLight"/>
              </a:rPr>
              <a:t>hareketler hızlanan </a:t>
            </a:r>
            <a:r>
              <a:rPr lang="tr-TR" dirty="0">
                <a:latin typeface="GaramondLight"/>
              </a:rPr>
              <a:t>veya </a:t>
            </a:r>
            <a:r>
              <a:rPr lang="tr-TR" dirty="0" smtClean="0">
                <a:latin typeface="GaramondLight"/>
              </a:rPr>
              <a:t>yavaşlayan olması </a:t>
            </a:r>
            <a:r>
              <a:rPr lang="tr-TR" dirty="0">
                <a:latin typeface="GaramondLight"/>
              </a:rPr>
              <a:t>durumuna göre</a:t>
            </a:r>
            <a:r>
              <a:rPr lang="tr-TR" dirty="0" smtClean="0">
                <a:latin typeface="GaramondLight"/>
              </a:rPr>
              <a:t>;</a:t>
            </a:r>
            <a:endParaRPr lang="tr-TR" dirty="0">
              <a:latin typeface="GaramondLight"/>
            </a:endParaRPr>
          </a:p>
          <a:p>
            <a:pPr algn="just"/>
            <a:r>
              <a:rPr lang="pt-BR" dirty="0">
                <a:latin typeface="GaramondLight"/>
              </a:rPr>
              <a:t>• Düzgün </a:t>
            </a:r>
            <a:r>
              <a:rPr lang="pt-BR" dirty="0" smtClean="0">
                <a:latin typeface="GaramondLight"/>
              </a:rPr>
              <a:t>hızlanan doğrusal </a:t>
            </a:r>
            <a:r>
              <a:rPr lang="pt-BR" dirty="0">
                <a:latin typeface="GaramondLight"/>
              </a:rPr>
              <a:t>hareket veya</a:t>
            </a:r>
          </a:p>
          <a:p>
            <a:pPr algn="just"/>
            <a:r>
              <a:rPr lang="tr-TR" dirty="0">
                <a:latin typeface="GaramondLight"/>
              </a:rPr>
              <a:t>• Düzgün </a:t>
            </a:r>
            <a:r>
              <a:rPr lang="tr-TR" dirty="0" smtClean="0">
                <a:latin typeface="GaramondLight"/>
              </a:rPr>
              <a:t>yavaşlayan doğrusal hareket olarak adlandırılır</a:t>
            </a:r>
            <a:r>
              <a:rPr lang="tr-TR" dirty="0">
                <a:latin typeface="GaramondLight"/>
              </a:rPr>
              <a:t>..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40968"/>
            <a:ext cx="2257740" cy="162900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554" y="3140611"/>
            <a:ext cx="2057687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14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483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DÜZGÜN </a:t>
            </a:r>
            <a:r>
              <a:rPr lang="tr-TR" b="1" dirty="0" smtClean="0">
                <a:latin typeface="GillSansBold"/>
              </a:rPr>
              <a:t>DEĞİŞEN DOĞRUSAL </a:t>
            </a:r>
            <a:r>
              <a:rPr lang="tr-TR" b="1" dirty="0">
                <a:latin typeface="GillSansBold"/>
              </a:rPr>
              <a:t>HAREKET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59" y="1626598"/>
            <a:ext cx="5001323" cy="113363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086" y="2868996"/>
            <a:ext cx="4734586" cy="88594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824" y="3929749"/>
            <a:ext cx="1571844" cy="60015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429" y="4601914"/>
            <a:ext cx="2400635" cy="100979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733" y="5569583"/>
            <a:ext cx="2629267" cy="71447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606" y="5584476"/>
            <a:ext cx="2896004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15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483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DÜZGÜN </a:t>
            </a:r>
            <a:r>
              <a:rPr lang="tr-TR" b="1" dirty="0" smtClean="0">
                <a:latin typeface="GillSansBold"/>
              </a:rPr>
              <a:t>DEĞİŞEN DOĞRUSAL </a:t>
            </a:r>
            <a:r>
              <a:rPr lang="tr-TR" b="1" dirty="0">
                <a:latin typeface="GillSansBold"/>
              </a:rPr>
              <a:t>HAREKET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" y="1511934"/>
            <a:ext cx="9192673" cy="7649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852936"/>
            <a:ext cx="2880320" cy="223426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908015"/>
            <a:ext cx="4000853" cy="21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16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483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DÜZGÜN </a:t>
            </a:r>
            <a:r>
              <a:rPr lang="tr-TR" b="1" dirty="0" smtClean="0">
                <a:latin typeface="GillSansBold"/>
              </a:rPr>
              <a:t>DEĞİŞEN DOĞRUSAL </a:t>
            </a:r>
            <a:r>
              <a:rPr lang="tr-TR" b="1" dirty="0">
                <a:latin typeface="GillSansBold"/>
              </a:rPr>
              <a:t>HAREKET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4474479" cy="263605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151" y="1856848"/>
            <a:ext cx="3865470" cy="89710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015" y="2996952"/>
            <a:ext cx="3932297" cy="11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17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483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DÜZGÜN </a:t>
            </a:r>
            <a:r>
              <a:rPr lang="tr-TR" b="1" dirty="0" smtClean="0">
                <a:latin typeface="GillSansBold"/>
              </a:rPr>
              <a:t>DEĞİŞEN DOĞRUSAL </a:t>
            </a:r>
            <a:r>
              <a:rPr lang="tr-TR" b="1" dirty="0">
                <a:latin typeface="GillSansBold"/>
              </a:rPr>
              <a:t>HAREKET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91" y="1412334"/>
            <a:ext cx="5239481" cy="2553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765" y="4170993"/>
            <a:ext cx="6573167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18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5" y="1675620"/>
            <a:ext cx="8817915" cy="40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19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2" y="1393649"/>
            <a:ext cx="1685202" cy="503372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91" y="2440876"/>
            <a:ext cx="2562225" cy="241935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427985" y="1462926"/>
            <a:ext cx="4232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>
                <a:latin typeface="GaramondLightItalic"/>
              </a:rPr>
              <a:t>Bir </a:t>
            </a:r>
            <a:r>
              <a:rPr lang="tr-TR" i="1" dirty="0" smtClean="0">
                <a:latin typeface="GaramondLightItalic"/>
              </a:rPr>
              <a:t>taş </a:t>
            </a:r>
            <a:r>
              <a:rPr lang="tr-TR" i="1" dirty="0">
                <a:latin typeface="GaramondLightItalic"/>
              </a:rPr>
              <a:t>45</a:t>
            </a:r>
            <a:r>
              <a:rPr lang="tr-TR" i="1" dirty="0">
                <a:latin typeface="GillSansMediumItalic"/>
              </a:rPr>
              <a:t>m </a:t>
            </a:r>
            <a:r>
              <a:rPr lang="tr-TR" i="1" dirty="0">
                <a:latin typeface="GaramondLightItalic"/>
              </a:rPr>
              <a:t>yükseklikteki bir </a:t>
            </a:r>
            <a:r>
              <a:rPr lang="tr-TR" i="1" dirty="0" smtClean="0">
                <a:latin typeface="GaramondLightItalic"/>
              </a:rPr>
              <a:t>binanın çatısından </a:t>
            </a:r>
            <a:r>
              <a:rPr lang="tr-TR" i="1" dirty="0">
                <a:latin typeface="GaramondLightItalic"/>
              </a:rPr>
              <a:t>serbest </a:t>
            </a:r>
            <a:r>
              <a:rPr lang="tr-TR" i="1" dirty="0" smtClean="0">
                <a:latin typeface="GaramondLightItalic"/>
              </a:rPr>
              <a:t>bırakılıyor</a:t>
            </a:r>
            <a:r>
              <a:rPr lang="tr-TR" i="1" dirty="0">
                <a:latin typeface="GaramondLightItalic"/>
              </a:rPr>
              <a:t>. Bu </a:t>
            </a:r>
            <a:r>
              <a:rPr lang="tr-TR" i="1" dirty="0" smtClean="0">
                <a:latin typeface="GaramondLightItalic"/>
              </a:rPr>
              <a:t>taş </a:t>
            </a:r>
            <a:r>
              <a:rPr lang="tr-TR" i="1" dirty="0">
                <a:latin typeface="GaramondLightItalic"/>
              </a:rPr>
              <a:t>ne </a:t>
            </a:r>
            <a:r>
              <a:rPr lang="tr-TR" i="1" dirty="0" smtClean="0">
                <a:latin typeface="GaramondLightItalic"/>
              </a:rPr>
              <a:t>kadar zaman </a:t>
            </a:r>
            <a:r>
              <a:rPr lang="tr-TR" i="1" dirty="0">
                <a:latin typeface="GaramondLightItalic"/>
              </a:rPr>
              <a:t>sonra hangi </a:t>
            </a:r>
            <a:r>
              <a:rPr lang="tr-TR" i="1" dirty="0" smtClean="0">
                <a:latin typeface="GaramondLightItalic"/>
              </a:rPr>
              <a:t>hızla </a:t>
            </a:r>
            <a:r>
              <a:rPr lang="tr-TR" i="1" dirty="0">
                <a:latin typeface="GaramondLightItalic"/>
              </a:rPr>
              <a:t>yere çarpar? (</a:t>
            </a:r>
            <a:r>
              <a:rPr lang="tr-TR" i="1" dirty="0">
                <a:latin typeface="Garamond-LightItalic"/>
              </a:rPr>
              <a:t>g</a:t>
            </a:r>
            <a:r>
              <a:rPr lang="tr-TR" i="1" dirty="0">
                <a:latin typeface="GaramondLightItalic"/>
              </a:rPr>
              <a:t>=10 </a:t>
            </a:r>
            <a:r>
              <a:rPr lang="tr-TR" i="1" dirty="0">
                <a:latin typeface="GillSansMediumItalic"/>
              </a:rPr>
              <a:t>m/s</a:t>
            </a:r>
            <a:r>
              <a:rPr lang="tr-TR" sz="1400" i="1" dirty="0">
                <a:latin typeface="GillSansMediumItalic"/>
              </a:rPr>
              <a:t>2</a:t>
            </a:r>
            <a:r>
              <a:rPr lang="tr-TR" i="1" dirty="0">
                <a:latin typeface="GaramondLightItalic"/>
              </a:rPr>
              <a:t>).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084" y="2863340"/>
            <a:ext cx="2936628" cy="204052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369" y="5152686"/>
            <a:ext cx="3248478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00" y="44624"/>
            <a:ext cx="3435200" cy="23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3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9282" y="871952"/>
            <a:ext cx="517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rtl="1">
              <a:buNone/>
            </a:pPr>
            <a:endParaRPr lang="tr-TR" sz="1300" dirty="0" smtClean="0">
              <a:solidFill>
                <a:schemeClr val="bg1">
                  <a:lumMod val="50000"/>
                </a:schemeClr>
              </a:solidFill>
              <a:latin typeface="Segoe UI"/>
              <a:cs typeface="Segoe UI"/>
            </a:endParaRPr>
          </a:p>
          <a:p>
            <a:pPr rtl="1"/>
            <a:r>
              <a:rPr lang="tr-TR" sz="32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2" name="Dikdörtgen 11"/>
          <p:cNvSpPr/>
          <p:nvPr/>
        </p:nvSpPr>
        <p:spPr>
          <a:xfrm>
            <a:off x="229282" y="2636912"/>
            <a:ext cx="8177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KİNEMATİĞİN TEMEL KAVRAMLARI</a:t>
            </a:r>
            <a:endParaRPr lang="tr-T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DÜZGÜN DOĞRUSAL </a:t>
            </a:r>
            <a:r>
              <a:rPr lang="tr-TR" sz="1600" dirty="0"/>
              <a:t>HAREKET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DÜZGÜN DEĞİŞEN DOĞRUSAL HAREKET</a:t>
            </a:r>
            <a:endParaRPr lang="tr-T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SERBEST DÜŞME </a:t>
            </a:r>
            <a:r>
              <a:rPr lang="tr-TR" sz="1600" dirty="0"/>
              <a:t>VE </a:t>
            </a:r>
            <a:r>
              <a:rPr lang="tr-TR" sz="1600" dirty="0" smtClean="0"/>
              <a:t>DÜŞEY ATIŞ HAREKETLERİ</a:t>
            </a:r>
            <a:endParaRPr lang="tr-T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EĞİK ATIŞ HAREKETİ</a:t>
            </a:r>
            <a:endParaRPr lang="tr-T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BAĞIL </a:t>
            </a:r>
            <a:r>
              <a:rPr lang="tr-TR" sz="1600" dirty="0"/>
              <a:t>HAREKET</a:t>
            </a: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6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20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9" y="1509738"/>
            <a:ext cx="7859222" cy="88594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08" y="2437381"/>
            <a:ext cx="6411220" cy="145752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174" y="3936603"/>
            <a:ext cx="1390844" cy="38105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521" y="4617006"/>
            <a:ext cx="3334215" cy="1028844"/>
          </a:xfrm>
          <a:prstGeom prst="rect">
            <a:avLst/>
          </a:prstGeom>
        </p:spPr>
      </p:pic>
      <p:cxnSp>
        <p:nvCxnSpPr>
          <p:cNvPr id="20" name="Düz Bağlayıcı 19"/>
          <p:cNvCxnSpPr/>
          <p:nvPr/>
        </p:nvCxnSpPr>
        <p:spPr>
          <a:xfrm>
            <a:off x="3491880" y="2060848"/>
            <a:ext cx="3749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21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46" y="1419515"/>
            <a:ext cx="4572638" cy="4810796"/>
          </a:xfrm>
          <a:prstGeom prst="rect">
            <a:avLst/>
          </a:prstGeom>
        </p:spPr>
      </p:pic>
      <p:sp>
        <p:nvSpPr>
          <p:cNvPr id="23" name="Dikdörtgen 22"/>
          <p:cNvSpPr/>
          <p:nvPr/>
        </p:nvSpPr>
        <p:spPr>
          <a:xfrm>
            <a:off x="4381625" y="177073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i="1" dirty="0">
                <a:latin typeface="GaramondLightItalic"/>
              </a:rPr>
              <a:t>Bir </a:t>
            </a:r>
            <a:r>
              <a:rPr lang="tr-TR" i="1" dirty="0" smtClean="0">
                <a:latin typeface="GaramondLightItalic"/>
              </a:rPr>
              <a:t>taş </a:t>
            </a:r>
            <a:r>
              <a:rPr lang="tr-TR" i="1" dirty="0">
                <a:latin typeface="GaramondLightItalic"/>
              </a:rPr>
              <a:t>yerden </a:t>
            </a:r>
            <a:r>
              <a:rPr lang="tr-TR" i="1" dirty="0" smtClean="0">
                <a:latin typeface="GaramondLightItalic"/>
              </a:rPr>
              <a:t>şekildeki </a:t>
            </a:r>
            <a:r>
              <a:rPr lang="tr-TR" i="1" dirty="0">
                <a:latin typeface="GaramondLightItalic"/>
              </a:rPr>
              <a:t>gibi 30 </a:t>
            </a:r>
            <a:r>
              <a:rPr lang="tr-TR" i="1" dirty="0">
                <a:latin typeface="GillSansMediumItalic"/>
              </a:rPr>
              <a:t>m </a:t>
            </a:r>
            <a:r>
              <a:rPr lang="tr-TR" i="1" dirty="0">
                <a:latin typeface="GaramondLightItalic"/>
              </a:rPr>
              <a:t>yükseklikteki bir </a:t>
            </a:r>
            <a:r>
              <a:rPr lang="tr-TR" i="1" dirty="0" smtClean="0">
                <a:latin typeface="GaramondLightItalic"/>
              </a:rPr>
              <a:t>binanın çatısından düşey</a:t>
            </a:r>
            <a:endParaRPr lang="tr-TR" i="1" dirty="0">
              <a:latin typeface="GaramondLightItalic"/>
            </a:endParaRPr>
          </a:p>
          <a:p>
            <a:r>
              <a:rPr lang="pt-BR" i="1" dirty="0">
                <a:latin typeface="GaramondLightItalic"/>
              </a:rPr>
              <a:t>olarak </a:t>
            </a:r>
            <a:r>
              <a:rPr lang="pt-BR" i="1" dirty="0" smtClean="0">
                <a:latin typeface="GaramondLightItalic"/>
              </a:rPr>
              <a:t>yukar</a:t>
            </a:r>
            <a:r>
              <a:rPr lang="tr-TR" i="1" dirty="0" smtClean="0">
                <a:latin typeface="GaramondLightItalic"/>
              </a:rPr>
              <a:t>ı</a:t>
            </a:r>
            <a:r>
              <a:rPr lang="pt-BR" i="1" dirty="0" smtClean="0">
                <a:latin typeface="GaramondLightItalic"/>
              </a:rPr>
              <a:t>ya do</a:t>
            </a:r>
            <a:r>
              <a:rPr lang="tr-TR" i="1" dirty="0" smtClean="0">
                <a:latin typeface="GaramondLightItalic"/>
              </a:rPr>
              <a:t>ğ</a:t>
            </a:r>
            <a:r>
              <a:rPr lang="pt-BR" i="1" dirty="0" smtClean="0">
                <a:latin typeface="GaramondLightItalic"/>
              </a:rPr>
              <a:t>ru </a:t>
            </a:r>
            <a:r>
              <a:rPr lang="pt-BR" i="1" dirty="0">
                <a:latin typeface="GaramondLightItalic"/>
              </a:rPr>
              <a:t>20 </a:t>
            </a:r>
            <a:r>
              <a:rPr lang="pt-BR" i="1" dirty="0">
                <a:latin typeface="GillSansMediumItalic"/>
              </a:rPr>
              <a:t>m/s </a:t>
            </a:r>
            <a:r>
              <a:rPr lang="pt-BR" i="1" dirty="0" smtClean="0">
                <a:latin typeface="GaramondLightItalic"/>
              </a:rPr>
              <a:t>h</a:t>
            </a:r>
            <a:r>
              <a:rPr lang="tr-TR" i="1" dirty="0" smtClean="0">
                <a:latin typeface="GaramondLightItalic"/>
              </a:rPr>
              <a:t>ı</a:t>
            </a:r>
            <a:r>
              <a:rPr lang="pt-BR" i="1" dirty="0" smtClean="0">
                <a:latin typeface="GaramondLightItalic"/>
              </a:rPr>
              <a:t>zla f</a:t>
            </a:r>
            <a:r>
              <a:rPr lang="tr-TR" i="1" dirty="0" smtClean="0">
                <a:latin typeface="GaramondLightItalic"/>
              </a:rPr>
              <a:t>ı</a:t>
            </a:r>
            <a:r>
              <a:rPr lang="pt-BR" i="1" dirty="0" smtClean="0">
                <a:latin typeface="GaramondLightItalic"/>
              </a:rPr>
              <a:t>rlat</a:t>
            </a:r>
            <a:r>
              <a:rPr lang="tr-TR" i="1" dirty="0" smtClean="0">
                <a:latin typeface="GaramondLightItalic"/>
              </a:rPr>
              <a:t>ı</a:t>
            </a:r>
            <a:r>
              <a:rPr lang="pt-BR" i="1" dirty="0" smtClean="0">
                <a:latin typeface="GaramondLightItalic"/>
              </a:rPr>
              <a:t>l</a:t>
            </a:r>
            <a:r>
              <a:rPr lang="tr-TR" i="1" dirty="0" smtClean="0">
                <a:latin typeface="GaramondLightItalic"/>
              </a:rPr>
              <a:t>ı</a:t>
            </a:r>
            <a:r>
              <a:rPr lang="pt-BR" i="1" dirty="0" smtClean="0">
                <a:latin typeface="GaramondLightItalic"/>
              </a:rPr>
              <a:t>yor</a:t>
            </a:r>
            <a:r>
              <a:rPr lang="pt-BR" i="1" dirty="0">
                <a:latin typeface="GaramondLightItalic"/>
              </a:rPr>
              <a:t>. Bu </a:t>
            </a:r>
            <a:r>
              <a:rPr lang="pt-BR" i="1" dirty="0" smtClean="0">
                <a:latin typeface="GaramondLightItalic"/>
              </a:rPr>
              <a:t>ta</a:t>
            </a:r>
            <a:r>
              <a:rPr lang="tr-TR" i="1" dirty="0" err="1" smtClean="0">
                <a:latin typeface="GaramondLightItalic"/>
              </a:rPr>
              <a:t>şı</a:t>
            </a:r>
            <a:r>
              <a:rPr lang="pt-BR" i="1" dirty="0" smtClean="0">
                <a:latin typeface="GaramondLightItalic"/>
              </a:rPr>
              <a:t>n;</a:t>
            </a:r>
            <a:endParaRPr lang="tr-TR" i="1" dirty="0" smtClean="0">
              <a:latin typeface="GaramondLightItalic"/>
            </a:endParaRPr>
          </a:p>
          <a:p>
            <a:endParaRPr lang="pt-BR" i="1" dirty="0">
              <a:latin typeface="GaramondLightItalic"/>
            </a:endParaRPr>
          </a:p>
          <a:p>
            <a:r>
              <a:rPr lang="tr-TR" dirty="0">
                <a:latin typeface="GaramondLight"/>
              </a:rPr>
              <a:t>a) 1 saniye sonraki </a:t>
            </a:r>
            <a:r>
              <a:rPr lang="tr-TR" dirty="0" smtClean="0">
                <a:latin typeface="GaramondLight"/>
              </a:rPr>
              <a:t>hızını </a:t>
            </a:r>
            <a:r>
              <a:rPr lang="tr-TR" dirty="0">
                <a:latin typeface="GaramondLight"/>
              </a:rPr>
              <a:t>ve yerden </a:t>
            </a:r>
            <a:r>
              <a:rPr lang="tr-TR" dirty="0" smtClean="0">
                <a:latin typeface="GaramondLight"/>
              </a:rPr>
              <a:t>yüksekliğini</a:t>
            </a:r>
            <a:r>
              <a:rPr lang="tr-TR" dirty="0">
                <a:latin typeface="GaramondLight"/>
              </a:rPr>
              <a:t>,</a:t>
            </a:r>
          </a:p>
          <a:p>
            <a:r>
              <a:rPr lang="tr-TR" dirty="0">
                <a:latin typeface="GaramondLight"/>
              </a:rPr>
              <a:t>b) En yüksek noktaya ne kadar zamanda </a:t>
            </a:r>
            <a:r>
              <a:rPr lang="tr-TR" dirty="0" smtClean="0">
                <a:latin typeface="GaramondLight"/>
              </a:rPr>
              <a:t>çıktığını,</a:t>
            </a:r>
            <a:endParaRPr lang="tr-TR" dirty="0">
              <a:latin typeface="GaramondLight"/>
            </a:endParaRPr>
          </a:p>
          <a:p>
            <a:r>
              <a:rPr lang="tr-TR" dirty="0">
                <a:latin typeface="GaramondLight"/>
              </a:rPr>
              <a:t>c) En yüksek </a:t>
            </a:r>
            <a:r>
              <a:rPr lang="tr-TR" dirty="0" smtClean="0">
                <a:latin typeface="GaramondLight"/>
              </a:rPr>
              <a:t>noktanın </a:t>
            </a:r>
            <a:r>
              <a:rPr lang="tr-TR" dirty="0">
                <a:latin typeface="GaramondLight"/>
              </a:rPr>
              <a:t>yerden </a:t>
            </a:r>
            <a:r>
              <a:rPr lang="tr-TR" dirty="0" smtClean="0">
                <a:latin typeface="GaramondLight"/>
              </a:rPr>
              <a:t>yüksekliğini</a:t>
            </a:r>
            <a:r>
              <a:rPr lang="tr-TR" dirty="0">
                <a:latin typeface="GaramondLight"/>
              </a:rPr>
              <a:t>,</a:t>
            </a:r>
          </a:p>
          <a:p>
            <a:r>
              <a:rPr lang="tr-TR" dirty="0">
                <a:latin typeface="GaramondLight"/>
              </a:rPr>
              <a:t>d) 3 saniye sonraki </a:t>
            </a:r>
            <a:r>
              <a:rPr lang="tr-TR" dirty="0" smtClean="0">
                <a:latin typeface="GaramondLight"/>
              </a:rPr>
              <a:t>hızını </a:t>
            </a:r>
            <a:r>
              <a:rPr lang="tr-TR" dirty="0">
                <a:latin typeface="GaramondLight"/>
              </a:rPr>
              <a:t>ve yerden </a:t>
            </a:r>
            <a:r>
              <a:rPr lang="tr-TR" dirty="0" smtClean="0">
                <a:latin typeface="GaramondLight"/>
              </a:rPr>
              <a:t>yüksekliğini</a:t>
            </a:r>
            <a:r>
              <a:rPr lang="tr-TR" dirty="0">
                <a:latin typeface="GaramondLight"/>
              </a:rPr>
              <a:t>,</a:t>
            </a:r>
          </a:p>
          <a:p>
            <a:r>
              <a:rPr lang="pt-BR" dirty="0">
                <a:latin typeface="GaramondLight"/>
              </a:rPr>
              <a:t>e) Yere hangi </a:t>
            </a:r>
            <a:r>
              <a:rPr lang="pt-BR" dirty="0" smtClean="0">
                <a:latin typeface="GaramondLight"/>
              </a:rPr>
              <a:t>h</a:t>
            </a:r>
            <a:r>
              <a:rPr lang="tr-TR" dirty="0" smtClean="0">
                <a:latin typeface="GaramondLight"/>
              </a:rPr>
              <a:t>ı</a:t>
            </a:r>
            <a:r>
              <a:rPr lang="pt-BR" dirty="0" smtClean="0">
                <a:latin typeface="GaramondLight"/>
              </a:rPr>
              <a:t>zla çarpaca</a:t>
            </a:r>
            <a:r>
              <a:rPr lang="tr-TR" dirty="0" err="1" smtClean="0">
                <a:latin typeface="GaramondLight"/>
              </a:rPr>
              <a:t>ğı</a:t>
            </a:r>
            <a:r>
              <a:rPr lang="pt-BR" dirty="0" smtClean="0">
                <a:latin typeface="GaramondLight"/>
              </a:rPr>
              <a:t>n</a:t>
            </a:r>
            <a:r>
              <a:rPr lang="tr-TR" dirty="0" smtClean="0">
                <a:latin typeface="GaramondLight"/>
              </a:rPr>
              <a:t>ı</a:t>
            </a:r>
            <a:r>
              <a:rPr lang="pt-BR" dirty="0" smtClean="0">
                <a:latin typeface="GaramondLight"/>
              </a:rPr>
              <a:t> </a:t>
            </a:r>
            <a:r>
              <a:rPr lang="pt-BR" dirty="0">
                <a:latin typeface="GaramondLight"/>
              </a:rPr>
              <a:t>bulunuz. </a:t>
            </a:r>
            <a:endParaRPr lang="tr-TR" dirty="0" smtClean="0">
              <a:latin typeface="GaramondLight"/>
            </a:endParaRPr>
          </a:p>
          <a:p>
            <a:endParaRPr lang="tr-TR" dirty="0" smtClean="0">
              <a:latin typeface="GaramondLight"/>
            </a:endParaRPr>
          </a:p>
          <a:p>
            <a:endParaRPr lang="tr-TR" dirty="0">
              <a:latin typeface="GaramondLight"/>
            </a:endParaRPr>
          </a:p>
          <a:p>
            <a:r>
              <a:rPr lang="pt-BR" dirty="0" smtClean="0">
                <a:latin typeface="GaramondLight"/>
              </a:rPr>
              <a:t>(</a:t>
            </a:r>
            <a:r>
              <a:rPr lang="pt-BR" i="1" dirty="0">
                <a:latin typeface="Garamond-LightItalic"/>
              </a:rPr>
              <a:t>g </a:t>
            </a:r>
            <a:r>
              <a:rPr lang="pt-BR" dirty="0">
                <a:latin typeface="GaramondLight"/>
              </a:rPr>
              <a:t>=10 </a:t>
            </a:r>
            <a:r>
              <a:rPr lang="pt-BR" i="1" dirty="0">
                <a:latin typeface="GillSansMediumItalic"/>
              </a:rPr>
              <a:t>m/s</a:t>
            </a:r>
            <a:r>
              <a:rPr lang="pt-BR" sz="1400" i="1" dirty="0">
                <a:latin typeface="GillSansMediumItalic"/>
              </a:rPr>
              <a:t>2</a:t>
            </a:r>
            <a:r>
              <a:rPr lang="pt-BR" dirty="0">
                <a:latin typeface="GaramondLight"/>
              </a:rPr>
              <a:t>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30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22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220444"/>
            <a:ext cx="5815158" cy="14295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777918"/>
            <a:ext cx="6012159" cy="2044722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42188" y="1578519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GaramondLight"/>
              </a:rPr>
              <a:t>1 saniye sonraki </a:t>
            </a:r>
            <a:r>
              <a:rPr lang="tr-TR" dirty="0" smtClean="0">
                <a:latin typeface="GaramondLight"/>
              </a:rPr>
              <a:t>hızı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5"/>
          <a:srcRect l="7110" r="17302"/>
          <a:stretch/>
        </p:blipFill>
        <p:spPr>
          <a:xfrm>
            <a:off x="115679" y="2283313"/>
            <a:ext cx="2716313" cy="3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23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2188" y="1578519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GaramondLight"/>
              </a:rPr>
              <a:t>En yüksek noktaya ne kadar zamanda </a:t>
            </a:r>
            <a:r>
              <a:rPr lang="tr-TR" dirty="0" smtClean="0">
                <a:latin typeface="GaramondLight"/>
              </a:rPr>
              <a:t>çıkar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7110" r="17302"/>
          <a:stretch/>
        </p:blipFill>
        <p:spPr>
          <a:xfrm>
            <a:off x="115679" y="2283313"/>
            <a:ext cx="2716313" cy="378072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835176" y="20299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dirty="0" smtClean="0">
                <a:latin typeface="GaramondLight"/>
              </a:rPr>
              <a:t>Taş yukarıya doğru fırlatılınca yavaşlayarak </a:t>
            </a:r>
            <a:r>
              <a:rPr lang="tr-TR" dirty="0">
                <a:latin typeface="GaramondLight"/>
              </a:rPr>
              <a:t>yükselir. En yüksek </a:t>
            </a:r>
            <a:r>
              <a:rPr lang="tr-TR" dirty="0" smtClean="0">
                <a:latin typeface="GaramondLight"/>
              </a:rPr>
              <a:t>noktaya ulaştığında </a:t>
            </a:r>
            <a:r>
              <a:rPr lang="tr-TR" dirty="0">
                <a:latin typeface="GaramondLight"/>
              </a:rPr>
              <a:t>bir an için durur ve </a:t>
            </a:r>
            <a:r>
              <a:rPr lang="tr-TR" dirty="0" smtClean="0">
                <a:latin typeface="GaramondLight"/>
              </a:rPr>
              <a:t>hızı sıfır </a:t>
            </a:r>
            <a:r>
              <a:rPr lang="tr-TR" dirty="0">
                <a:latin typeface="GaramondLight"/>
              </a:rPr>
              <a:t>olur. Sonra bu </a:t>
            </a:r>
            <a:r>
              <a:rPr lang="tr-TR" dirty="0" smtClean="0">
                <a:latin typeface="GaramondLight"/>
              </a:rPr>
              <a:t>noktadan </a:t>
            </a:r>
            <a:r>
              <a:rPr lang="tr-TR" dirty="0">
                <a:latin typeface="GaramondLight"/>
              </a:rPr>
              <a:t>serbest </a:t>
            </a:r>
            <a:r>
              <a:rPr lang="tr-TR" dirty="0" smtClean="0">
                <a:latin typeface="GaramondLight"/>
              </a:rPr>
              <a:t>düşme yaparak hızlanarak </a:t>
            </a:r>
            <a:r>
              <a:rPr lang="tr-TR" dirty="0">
                <a:latin typeface="GaramondLight"/>
              </a:rPr>
              <a:t>yere düşer. </a:t>
            </a:r>
            <a:r>
              <a:rPr lang="tr-TR" dirty="0" smtClean="0">
                <a:latin typeface="GaramondLight"/>
              </a:rPr>
              <a:t>Son hız </a:t>
            </a:r>
            <a:r>
              <a:rPr lang="tr-TR" dirty="0">
                <a:latin typeface="GaramondLight"/>
              </a:rPr>
              <a:t>yerine </a:t>
            </a:r>
            <a:r>
              <a:rPr lang="tr-TR" dirty="0" smtClean="0">
                <a:latin typeface="GaramondLight"/>
              </a:rPr>
              <a:t>sıfır </a:t>
            </a:r>
            <a:r>
              <a:rPr lang="tr-TR" dirty="0">
                <a:latin typeface="GaramondLight"/>
              </a:rPr>
              <a:t>koyarak </a:t>
            </a:r>
            <a:r>
              <a:rPr lang="tr-TR" dirty="0" smtClean="0">
                <a:latin typeface="GaramondLight"/>
              </a:rPr>
              <a:t>taşın en yüksek </a:t>
            </a:r>
            <a:r>
              <a:rPr lang="tr-TR" dirty="0">
                <a:latin typeface="GaramondLight"/>
              </a:rPr>
              <a:t>noktaya </a:t>
            </a:r>
            <a:r>
              <a:rPr lang="tr-TR" dirty="0" smtClean="0">
                <a:latin typeface="GaramondLight"/>
              </a:rPr>
              <a:t>çıkma </a:t>
            </a:r>
            <a:r>
              <a:rPr lang="tr-TR" dirty="0">
                <a:latin typeface="GaramondLight"/>
              </a:rPr>
              <a:t>süresini;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753" y="4237679"/>
            <a:ext cx="5294245" cy="13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24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2188" y="1578519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GaramondLight"/>
              </a:rPr>
              <a:t>En yüksek noktanın yerden </a:t>
            </a:r>
            <a:r>
              <a:rPr lang="tr-TR" dirty="0" smtClean="0">
                <a:latin typeface="GaramondLight"/>
              </a:rPr>
              <a:t>yüksekliği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7110" r="17302"/>
          <a:stretch/>
        </p:blipFill>
        <p:spPr>
          <a:xfrm>
            <a:off x="115679" y="2283313"/>
            <a:ext cx="2716313" cy="378072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518" y="2773304"/>
            <a:ext cx="6144482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25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2188" y="1578519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GaramondLight"/>
              </a:rPr>
              <a:t>3 saniye sonraki </a:t>
            </a:r>
            <a:r>
              <a:rPr lang="tr-TR" dirty="0" smtClean="0">
                <a:latin typeface="GaramondLight"/>
              </a:rPr>
              <a:t>hızı </a:t>
            </a:r>
            <a:r>
              <a:rPr lang="tr-TR" dirty="0">
                <a:latin typeface="GaramondLight"/>
              </a:rPr>
              <a:t>ve yerden </a:t>
            </a:r>
            <a:r>
              <a:rPr lang="tr-TR" dirty="0" smtClean="0">
                <a:latin typeface="GaramondLight"/>
              </a:rPr>
              <a:t>yüksekliği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7110" r="17302"/>
          <a:stretch/>
        </p:blipFill>
        <p:spPr>
          <a:xfrm>
            <a:off x="115679" y="2283313"/>
            <a:ext cx="2716313" cy="37807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192042"/>
            <a:ext cx="5030842" cy="121613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652368"/>
            <a:ext cx="6123289" cy="14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26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SERBEST </a:t>
            </a:r>
            <a:r>
              <a:rPr lang="tr-TR" b="1" dirty="0" smtClean="0">
                <a:latin typeface="GillSansBold"/>
              </a:rPr>
              <a:t>DÜŞME </a:t>
            </a:r>
            <a:r>
              <a:rPr lang="tr-TR" b="1" dirty="0">
                <a:latin typeface="GillSansBold"/>
              </a:rPr>
              <a:t>VE </a:t>
            </a:r>
            <a:r>
              <a:rPr lang="tr-TR" b="1" dirty="0" smtClean="0">
                <a:latin typeface="GillSansBold"/>
              </a:rPr>
              <a:t>DÜŞEY ATIŞ HAREKETİ</a:t>
            </a:r>
            <a:endParaRPr lang="tr-TR" b="1" dirty="0">
              <a:latin typeface="GillSansBold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2188" y="1578519"/>
            <a:ext cx="254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GaramondLight"/>
              </a:rPr>
              <a:t>Yere hangi hızla </a:t>
            </a:r>
            <a:r>
              <a:rPr lang="tr-TR" dirty="0" smtClean="0">
                <a:latin typeface="GaramondLight"/>
              </a:rPr>
              <a:t>çarpar</a:t>
            </a:r>
            <a:endParaRPr lang="tr-TR" dirty="0">
              <a:latin typeface="GaramondLigh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7110" r="17302"/>
          <a:stretch/>
        </p:blipFill>
        <p:spPr>
          <a:xfrm>
            <a:off x="115679" y="2283313"/>
            <a:ext cx="2716313" cy="378072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291" y="2769229"/>
            <a:ext cx="5931754" cy="19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3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413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GillSansBold"/>
              </a:rPr>
              <a:t>KİNEMATİĞİN </a:t>
            </a:r>
            <a:r>
              <a:rPr lang="tr-TR" b="1" dirty="0">
                <a:latin typeface="GillSansBold"/>
              </a:rPr>
              <a:t>TEMEL KAVRAMLARI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84872" y="1412776"/>
            <a:ext cx="8862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Fiziğin </a:t>
            </a:r>
            <a:r>
              <a:rPr lang="tr-TR" dirty="0"/>
              <a:t>hareketi inceleyen </a:t>
            </a:r>
            <a:r>
              <a:rPr lang="tr-TR" dirty="0" smtClean="0"/>
              <a:t>dalına </a:t>
            </a:r>
            <a:r>
              <a:rPr lang="tr-TR" b="1" dirty="0"/>
              <a:t>mekanik </a:t>
            </a:r>
            <a:r>
              <a:rPr lang="tr-TR" dirty="0" smtClean="0"/>
              <a:t>adı </a:t>
            </a:r>
            <a:r>
              <a:rPr lang="tr-TR" dirty="0"/>
              <a:t>verilir. Mekanik; kinematik, </a:t>
            </a:r>
            <a:r>
              <a:rPr lang="tr-TR" dirty="0" smtClean="0"/>
              <a:t>dinamik ve </a:t>
            </a:r>
            <a:r>
              <a:rPr lang="tr-TR" dirty="0"/>
              <a:t>statik olmak üzere üç dala </a:t>
            </a:r>
            <a:r>
              <a:rPr lang="tr-TR" dirty="0" smtClean="0"/>
              <a:t>ayrılır.</a:t>
            </a:r>
          </a:p>
          <a:p>
            <a:endParaRPr lang="tr-TR" dirty="0" smtClean="0"/>
          </a:p>
          <a:p>
            <a:pPr algn="just"/>
            <a:r>
              <a:rPr lang="es-ES" dirty="0" smtClean="0"/>
              <a:t>• Alınan </a:t>
            </a:r>
            <a:r>
              <a:rPr lang="es-ES" dirty="0"/>
              <a:t>yol,</a:t>
            </a:r>
          </a:p>
          <a:p>
            <a:pPr algn="just"/>
            <a:r>
              <a:rPr lang="es-ES" dirty="0"/>
              <a:t>• Yer </a:t>
            </a:r>
            <a:r>
              <a:rPr lang="es-ES" dirty="0" smtClean="0"/>
              <a:t>değiştirme</a:t>
            </a:r>
            <a:r>
              <a:rPr lang="es-ES" dirty="0"/>
              <a:t>,</a:t>
            </a:r>
          </a:p>
          <a:p>
            <a:pPr algn="just"/>
            <a:r>
              <a:rPr lang="es-ES" dirty="0"/>
              <a:t>• </a:t>
            </a:r>
            <a:r>
              <a:rPr lang="es-ES" dirty="0" smtClean="0"/>
              <a:t>Hız</a:t>
            </a:r>
            <a:r>
              <a:rPr lang="es-ES" dirty="0"/>
              <a:t>,</a:t>
            </a:r>
          </a:p>
          <a:p>
            <a:pPr algn="just"/>
            <a:r>
              <a:rPr lang="es-ES" dirty="0"/>
              <a:t>• </a:t>
            </a:r>
            <a:r>
              <a:rPr lang="tr-TR" dirty="0" smtClean="0"/>
              <a:t>İ</a:t>
            </a:r>
            <a:r>
              <a:rPr lang="es-ES" dirty="0" smtClean="0"/>
              <a:t>vme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84872" y="3626754"/>
            <a:ext cx="851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Alınan </a:t>
            </a:r>
            <a:r>
              <a:rPr lang="tr-TR" b="1" dirty="0"/>
              <a:t>Yol</a:t>
            </a:r>
            <a:r>
              <a:rPr lang="tr-TR" dirty="0"/>
              <a:t>: Bir hareketlinin belirli bir zaman </a:t>
            </a:r>
            <a:r>
              <a:rPr lang="tr-TR" dirty="0" smtClean="0"/>
              <a:t>aralığında </a:t>
            </a:r>
            <a:r>
              <a:rPr lang="tr-TR" dirty="0"/>
              <a:t>kat </a:t>
            </a:r>
            <a:r>
              <a:rPr lang="tr-TR" dirty="0" smtClean="0"/>
              <a:t>ettiği </a:t>
            </a:r>
            <a:r>
              <a:rPr lang="tr-TR" dirty="0"/>
              <a:t>mesafedir </a:t>
            </a:r>
            <a:r>
              <a:rPr lang="tr-TR" dirty="0" smtClean="0"/>
              <a:t>ve metre </a:t>
            </a:r>
            <a:r>
              <a:rPr lang="tr-TR" dirty="0"/>
              <a:t>(m) birimiyle ölçülür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84872" y="4455738"/>
            <a:ext cx="8519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Yer </a:t>
            </a:r>
            <a:r>
              <a:rPr lang="tr-TR" b="1" dirty="0" smtClean="0"/>
              <a:t>değiştirme</a:t>
            </a:r>
            <a:r>
              <a:rPr lang="tr-TR" dirty="0"/>
              <a:t>: Yer </a:t>
            </a:r>
            <a:r>
              <a:rPr lang="tr-TR" dirty="0" smtClean="0"/>
              <a:t>değiştirme</a:t>
            </a:r>
            <a:r>
              <a:rPr lang="tr-TR" dirty="0"/>
              <a:t>, bir cismin ilk </a:t>
            </a:r>
            <a:r>
              <a:rPr lang="tr-TR" dirty="0" smtClean="0"/>
              <a:t>bulunduğu </a:t>
            </a:r>
            <a:r>
              <a:rPr lang="tr-TR" dirty="0"/>
              <a:t>yeri son </a:t>
            </a:r>
            <a:r>
              <a:rPr lang="tr-TR" dirty="0" smtClean="0"/>
              <a:t>bulunduğu yere birleştiren doğru parçasının uzunluğu büyüklüğünde </a:t>
            </a:r>
            <a:r>
              <a:rPr lang="tr-TR" dirty="0"/>
              <a:t>ve cismin ilk </a:t>
            </a:r>
            <a:r>
              <a:rPr lang="tr-TR" dirty="0" smtClean="0"/>
              <a:t>bulunduğu </a:t>
            </a:r>
            <a:r>
              <a:rPr lang="tr-TR" dirty="0"/>
              <a:t>yerden son </a:t>
            </a:r>
            <a:r>
              <a:rPr lang="tr-TR" dirty="0" smtClean="0"/>
              <a:t>bulunduğu </a:t>
            </a:r>
            <a:r>
              <a:rPr lang="tr-TR" dirty="0"/>
              <a:t>yere </a:t>
            </a:r>
            <a:r>
              <a:rPr lang="tr-TR" dirty="0" smtClean="0"/>
              <a:t>doğru yönelmiş </a:t>
            </a:r>
            <a:r>
              <a:rPr lang="tr-TR" dirty="0"/>
              <a:t>bir </a:t>
            </a:r>
            <a:r>
              <a:rPr lang="tr-TR" dirty="0" err="1"/>
              <a:t>vektörel</a:t>
            </a:r>
            <a:r>
              <a:rPr lang="tr-TR" dirty="0"/>
              <a:t> büyüklüktür.</a:t>
            </a:r>
          </a:p>
        </p:txBody>
      </p:sp>
    </p:spTree>
    <p:extLst>
      <p:ext uri="{BB962C8B-B14F-4D97-AF65-F5344CB8AC3E}">
        <p14:creationId xmlns:p14="http://schemas.microsoft.com/office/powerpoint/2010/main" val="7884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4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413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GillSansBold"/>
              </a:rPr>
              <a:t>KİNEMATİĞİN </a:t>
            </a:r>
            <a:r>
              <a:rPr lang="tr-TR" b="1" dirty="0">
                <a:latin typeface="GillSansBold"/>
              </a:rPr>
              <a:t>TEMEL KAVRAMLARI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5" y="1412334"/>
            <a:ext cx="3351265" cy="262396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7" y="3282395"/>
            <a:ext cx="5723083" cy="24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5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413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GillSansBold"/>
              </a:rPr>
              <a:t>KİNEMATİĞİN </a:t>
            </a:r>
            <a:r>
              <a:rPr lang="tr-TR" b="1" dirty="0">
                <a:latin typeface="GillSansBold"/>
              </a:rPr>
              <a:t>TEMEL KAVRAMLARI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611560" y="3826687"/>
            <a:ext cx="7795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Garamond-LightItalic"/>
              </a:rPr>
              <a:t>A’ </a:t>
            </a:r>
            <a:r>
              <a:rPr lang="es-ES" dirty="0">
                <a:latin typeface="GaramondLight"/>
              </a:rPr>
              <a:t>dan </a:t>
            </a:r>
            <a:r>
              <a:rPr lang="es-ES" i="1" dirty="0">
                <a:latin typeface="Garamond-LightItalic"/>
              </a:rPr>
              <a:t>B’ </a:t>
            </a:r>
            <a:r>
              <a:rPr lang="es-ES" dirty="0">
                <a:latin typeface="GaramondLight"/>
              </a:rPr>
              <a:t>ye 40 </a:t>
            </a:r>
            <a:r>
              <a:rPr lang="es-ES" dirty="0">
                <a:latin typeface="GillSansMedium"/>
              </a:rPr>
              <a:t>m </a:t>
            </a:r>
            <a:r>
              <a:rPr lang="es-ES" dirty="0">
                <a:latin typeface="GaramondLight"/>
              </a:rPr>
              <a:t>+100 </a:t>
            </a:r>
            <a:r>
              <a:rPr lang="es-ES" dirty="0">
                <a:latin typeface="GillSansMedium"/>
              </a:rPr>
              <a:t>m </a:t>
            </a:r>
            <a:r>
              <a:rPr lang="es-ES" dirty="0">
                <a:latin typeface="GaramondLight"/>
              </a:rPr>
              <a:t>+ 40 </a:t>
            </a:r>
            <a:r>
              <a:rPr lang="es-ES" dirty="0">
                <a:latin typeface="GillSansMedium"/>
              </a:rPr>
              <a:t>m</a:t>
            </a:r>
            <a:r>
              <a:rPr lang="es-ES" dirty="0">
                <a:latin typeface="GaramondLight"/>
              </a:rPr>
              <a:t>=180 </a:t>
            </a:r>
            <a:r>
              <a:rPr lang="es-ES" dirty="0">
                <a:latin typeface="GillSansMedium"/>
              </a:rPr>
              <a:t>m</a:t>
            </a:r>
            <a:r>
              <a:rPr lang="es-ES" dirty="0">
                <a:latin typeface="GaramondLight"/>
              </a:rPr>
              <a:t>,</a:t>
            </a:r>
          </a:p>
          <a:p>
            <a:r>
              <a:rPr lang="es-ES" i="1" dirty="0">
                <a:latin typeface="Garamond-LightItalic"/>
              </a:rPr>
              <a:t>B’ </a:t>
            </a:r>
            <a:r>
              <a:rPr lang="es-ES" dirty="0">
                <a:latin typeface="GaramondLight"/>
              </a:rPr>
              <a:t>dan </a:t>
            </a:r>
            <a:r>
              <a:rPr lang="es-ES" i="1" dirty="0">
                <a:latin typeface="Garamond-LightItalic"/>
              </a:rPr>
              <a:t>C’ </a:t>
            </a:r>
            <a:r>
              <a:rPr lang="es-ES" dirty="0">
                <a:latin typeface="GaramondLight"/>
              </a:rPr>
              <a:t>ye 40 </a:t>
            </a:r>
            <a:r>
              <a:rPr lang="es-ES" dirty="0">
                <a:latin typeface="GillSansMedium"/>
              </a:rPr>
              <a:t>m </a:t>
            </a:r>
            <a:r>
              <a:rPr lang="es-ES" dirty="0">
                <a:latin typeface="GaramondLight"/>
              </a:rPr>
              <a:t>+100 </a:t>
            </a:r>
            <a:r>
              <a:rPr lang="es-ES" dirty="0">
                <a:latin typeface="GillSansMedium"/>
              </a:rPr>
              <a:t>m </a:t>
            </a:r>
            <a:r>
              <a:rPr lang="es-ES" dirty="0">
                <a:latin typeface="GaramondLight"/>
              </a:rPr>
              <a:t>=140 </a:t>
            </a:r>
            <a:r>
              <a:rPr lang="es-ES" dirty="0">
                <a:latin typeface="GillSansMedium"/>
              </a:rPr>
              <a:t>m </a:t>
            </a:r>
            <a:r>
              <a:rPr lang="es-ES" dirty="0">
                <a:latin typeface="GaramondLight"/>
              </a:rPr>
              <a:t>ve</a:t>
            </a:r>
          </a:p>
          <a:p>
            <a:r>
              <a:rPr lang="tr-TR" i="1" dirty="0">
                <a:latin typeface="Garamond-LightItalic"/>
              </a:rPr>
              <a:t>C’ </a:t>
            </a:r>
            <a:r>
              <a:rPr lang="tr-TR" dirty="0">
                <a:latin typeface="GaramondLight"/>
              </a:rPr>
              <a:t>dan </a:t>
            </a:r>
            <a:r>
              <a:rPr lang="tr-TR" i="1" dirty="0">
                <a:latin typeface="Garamond-LightItalic"/>
              </a:rPr>
              <a:t>D’ </a:t>
            </a:r>
            <a:r>
              <a:rPr lang="tr-TR" dirty="0">
                <a:latin typeface="GaramondLight"/>
              </a:rPr>
              <a:t>ye 100 </a:t>
            </a:r>
            <a:r>
              <a:rPr lang="tr-TR" dirty="0">
                <a:latin typeface="GillSansMedium"/>
              </a:rPr>
              <a:t>m </a:t>
            </a:r>
            <a:r>
              <a:rPr lang="tr-TR" dirty="0">
                <a:latin typeface="GaramondLight"/>
              </a:rPr>
              <a:t>yol alarak toplam</a:t>
            </a:r>
          </a:p>
          <a:p>
            <a:r>
              <a:rPr lang="en-US" dirty="0">
                <a:latin typeface="GaramondLight"/>
              </a:rPr>
              <a:t>180 </a:t>
            </a:r>
            <a:r>
              <a:rPr lang="en-US" dirty="0">
                <a:latin typeface="GillSansMedium"/>
              </a:rPr>
              <a:t>m </a:t>
            </a:r>
            <a:r>
              <a:rPr lang="en-US" dirty="0">
                <a:latin typeface="GaramondLight"/>
              </a:rPr>
              <a:t>+140 </a:t>
            </a:r>
            <a:r>
              <a:rPr lang="en-US" dirty="0">
                <a:latin typeface="GillSansMedium"/>
              </a:rPr>
              <a:t>m </a:t>
            </a:r>
            <a:r>
              <a:rPr lang="en-US" dirty="0">
                <a:latin typeface="GaramondLight"/>
              </a:rPr>
              <a:t>+100 </a:t>
            </a:r>
            <a:r>
              <a:rPr lang="en-US" dirty="0">
                <a:latin typeface="GillSansMedium"/>
              </a:rPr>
              <a:t>m </a:t>
            </a:r>
            <a:r>
              <a:rPr lang="en-US" dirty="0">
                <a:latin typeface="GaramondLight"/>
              </a:rPr>
              <a:t>= 420 </a:t>
            </a:r>
            <a:r>
              <a:rPr lang="en-US" dirty="0">
                <a:latin typeface="GillSansMedium"/>
              </a:rPr>
              <a:t>m </a:t>
            </a:r>
            <a:r>
              <a:rPr lang="tr-TR" dirty="0" err="1" smtClean="0">
                <a:latin typeface="GaramondLight"/>
              </a:rPr>
              <a:t>y</a:t>
            </a:r>
            <a:r>
              <a:rPr lang="en-US" dirty="0" err="1" smtClean="0">
                <a:latin typeface="GaramondLight"/>
              </a:rPr>
              <a:t>ol</a:t>
            </a:r>
            <a:r>
              <a:rPr lang="en-US" dirty="0" smtClean="0">
                <a:latin typeface="GaramondLight"/>
              </a:rPr>
              <a:t> </a:t>
            </a:r>
            <a:r>
              <a:rPr lang="en-US" dirty="0" err="1" smtClean="0">
                <a:latin typeface="GaramondLight"/>
              </a:rPr>
              <a:t>alm</a:t>
            </a:r>
            <a:r>
              <a:rPr lang="tr-TR" dirty="0" err="1" smtClean="0">
                <a:latin typeface="GaramondLight"/>
              </a:rPr>
              <a:t>ıştı</a:t>
            </a:r>
            <a:r>
              <a:rPr lang="en-US" dirty="0" smtClean="0">
                <a:latin typeface="GaramondLight"/>
              </a:rPr>
              <a:t>r.</a:t>
            </a:r>
            <a:endParaRPr lang="tr-TR" dirty="0" smtClean="0">
              <a:latin typeface="GaramondLight"/>
            </a:endParaRPr>
          </a:p>
          <a:p>
            <a:endParaRPr lang="en-US" dirty="0">
              <a:latin typeface="GaramondLight"/>
            </a:endParaRPr>
          </a:p>
          <a:p>
            <a:r>
              <a:rPr lang="tr-TR" dirty="0">
                <a:latin typeface="GaramondLight"/>
              </a:rPr>
              <a:t>Yer </a:t>
            </a:r>
            <a:r>
              <a:rPr lang="tr-TR" dirty="0" smtClean="0">
                <a:latin typeface="GaramondLight"/>
              </a:rPr>
              <a:t>değiştirme </a:t>
            </a:r>
            <a:r>
              <a:rPr lang="tr-TR" dirty="0">
                <a:latin typeface="GaramondLight"/>
              </a:rPr>
              <a:t>ise cismin ilk </a:t>
            </a:r>
            <a:r>
              <a:rPr lang="tr-TR" dirty="0" smtClean="0">
                <a:latin typeface="GaramondLight"/>
              </a:rPr>
              <a:t>bulunduğu </a:t>
            </a:r>
            <a:r>
              <a:rPr lang="tr-TR" i="1" dirty="0">
                <a:latin typeface="Garamond-LightItalic"/>
              </a:rPr>
              <a:t>A </a:t>
            </a:r>
            <a:r>
              <a:rPr lang="tr-TR" dirty="0" smtClean="0">
                <a:latin typeface="GaramondLight"/>
              </a:rPr>
              <a:t>noktasından</a:t>
            </a:r>
            <a:r>
              <a:rPr lang="tr-TR" dirty="0">
                <a:latin typeface="GaramondLight"/>
              </a:rPr>
              <a:t>, son </a:t>
            </a:r>
            <a:r>
              <a:rPr lang="tr-TR" dirty="0" smtClean="0">
                <a:latin typeface="GaramondLight"/>
              </a:rPr>
              <a:t>bulunduğu </a:t>
            </a:r>
            <a:r>
              <a:rPr lang="tr-TR" i="1" dirty="0">
                <a:latin typeface="Garamond-LightItalic"/>
              </a:rPr>
              <a:t>D</a:t>
            </a:r>
          </a:p>
          <a:p>
            <a:r>
              <a:rPr lang="tr-TR" dirty="0" smtClean="0">
                <a:latin typeface="GaramondLight"/>
              </a:rPr>
              <a:t>noktasına </a:t>
            </a:r>
            <a:r>
              <a:rPr lang="tr-TR" dirty="0">
                <a:latin typeface="GaramondLight"/>
              </a:rPr>
              <a:t>uzanan 140 </a:t>
            </a:r>
            <a:r>
              <a:rPr lang="tr-TR" dirty="0">
                <a:latin typeface="GillSansMedium"/>
              </a:rPr>
              <a:t>m </a:t>
            </a:r>
            <a:r>
              <a:rPr lang="tr-TR" dirty="0" smtClean="0">
                <a:latin typeface="GaramondLight"/>
              </a:rPr>
              <a:t>uzunluğunda sağa doğru yönelmiş </a:t>
            </a:r>
            <a:r>
              <a:rPr lang="tr-TR" dirty="0">
                <a:latin typeface="GaramondLight"/>
              </a:rPr>
              <a:t>bir vektördür.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205" y="1304230"/>
            <a:ext cx="5723083" cy="24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6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GillSansBold"/>
              </a:rPr>
              <a:t>HIZ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226578" y="1487738"/>
            <a:ext cx="8720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 smtClean="0">
              <a:latin typeface="GaramondLight"/>
            </a:endParaRPr>
          </a:p>
          <a:p>
            <a:pPr algn="just"/>
            <a:r>
              <a:rPr lang="tr-TR" dirty="0" smtClean="0">
                <a:latin typeface="GaramondLight"/>
              </a:rPr>
              <a:t>Bir </a:t>
            </a:r>
            <a:r>
              <a:rPr lang="tr-TR" dirty="0">
                <a:latin typeface="GaramondLight"/>
              </a:rPr>
              <a:t>cismin hareketindeki </a:t>
            </a:r>
            <a:r>
              <a:rPr lang="tr-TR" dirty="0" smtClean="0">
                <a:latin typeface="GaramondLight"/>
              </a:rPr>
              <a:t>çabukluğu </a:t>
            </a:r>
            <a:r>
              <a:rPr lang="tr-TR" dirty="0">
                <a:latin typeface="GaramondLight"/>
              </a:rPr>
              <a:t>veya </a:t>
            </a:r>
            <a:r>
              <a:rPr lang="tr-TR" dirty="0" smtClean="0">
                <a:latin typeface="GaramondLight"/>
              </a:rPr>
              <a:t>yavaşlığı </a:t>
            </a:r>
            <a:r>
              <a:rPr lang="tr-TR" dirty="0">
                <a:latin typeface="GaramondLight"/>
              </a:rPr>
              <a:t>anlatmak için sürat ve </a:t>
            </a:r>
            <a:r>
              <a:rPr lang="tr-TR" dirty="0" smtClean="0">
                <a:latin typeface="GaramondLight"/>
              </a:rPr>
              <a:t>hız kavramlarını kullanırız</a:t>
            </a:r>
            <a:r>
              <a:rPr lang="tr-TR" dirty="0">
                <a:latin typeface="GaramondLight"/>
              </a:rPr>
              <a:t>. </a:t>
            </a:r>
            <a:r>
              <a:rPr lang="tr-TR" dirty="0" smtClean="0">
                <a:latin typeface="GaramondLight"/>
              </a:rPr>
              <a:t>Taşıt araçlarında </a:t>
            </a:r>
            <a:r>
              <a:rPr lang="tr-TR" dirty="0">
                <a:latin typeface="GaramondLight"/>
              </a:rPr>
              <a:t>bulunan </a:t>
            </a:r>
            <a:r>
              <a:rPr lang="tr-TR" b="1" dirty="0">
                <a:latin typeface="GaramondBold"/>
              </a:rPr>
              <a:t>takometre </a:t>
            </a:r>
            <a:r>
              <a:rPr lang="tr-TR" dirty="0">
                <a:latin typeface="GaramondLight"/>
              </a:rPr>
              <a:t>(sürat ölçer) </a:t>
            </a:r>
            <a:r>
              <a:rPr lang="tr-TR" dirty="0" smtClean="0">
                <a:latin typeface="GaramondLight"/>
              </a:rPr>
              <a:t>aracın süratini ölçer</a:t>
            </a:r>
            <a:r>
              <a:rPr lang="tr-TR" dirty="0">
                <a:latin typeface="GaramondLight"/>
              </a:rPr>
              <a:t>. Sürat </a:t>
            </a:r>
            <a:r>
              <a:rPr lang="tr-TR" dirty="0" err="1">
                <a:latin typeface="GaramondLight"/>
              </a:rPr>
              <a:t>skaler</a:t>
            </a:r>
            <a:r>
              <a:rPr lang="tr-TR" dirty="0">
                <a:latin typeface="GaramondLight"/>
              </a:rPr>
              <a:t> bir niceliktir ve birimi SI’ da </a:t>
            </a:r>
            <a:r>
              <a:rPr lang="tr-TR" dirty="0">
                <a:latin typeface="GillSansMedium"/>
              </a:rPr>
              <a:t>m/s </a:t>
            </a:r>
            <a:r>
              <a:rPr lang="tr-TR" dirty="0">
                <a:latin typeface="GaramondLight"/>
              </a:rPr>
              <a:t>‘</a:t>
            </a:r>
            <a:r>
              <a:rPr lang="tr-TR" dirty="0" err="1">
                <a:latin typeface="GaramondLight"/>
              </a:rPr>
              <a:t>dir</a:t>
            </a:r>
            <a:r>
              <a:rPr lang="tr-TR" dirty="0">
                <a:latin typeface="GaramondLight"/>
              </a:rPr>
              <a:t>. </a:t>
            </a:r>
            <a:r>
              <a:rPr lang="tr-TR" dirty="0" smtClean="0">
                <a:latin typeface="GaramondLight"/>
              </a:rPr>
              <a:t>Hız </a:t>
            </a:r>
            <a:r>
              <a:rPr lang="tr-TR" dirty="0">
                <a:latin typeface="GaramondLight"/>
              </a:rPr>
              <a:t>bir </a:t>
            </a:r>
            <a:r>
              <a:rPr lang="tr-TR" dirty="0" err="1">
                <a:latin typeface="GaramondLight"/>
              </a:rPr>
              <a:t>vektörel</a:t>
            </a:r>
            <a:r>
              <a:rPr lang="tr-TR" dirty="0">
                <a:latin typeface="GaramondLight"/>
              </a:rPr>
              <a:t> </a:t>
            </a:r>
            <a:r>
              <a:rPr lang="tr-TR" dirty="0" smtClean="0">
                <a:latin typeface="GaramondLight"/>
              </a:rPr>
              <a:t>büyüklüktür. </a:t>
            </a:r>
          </a:p>
          <a:p>
            <a:pPr algn="just"/>
            <a:endParaRPr lang="tr-TR" dirty="0">
              <a:latin typeface="GaramondLight"/>
            </a:endParaRPr>
          </a:p>
          <a:p>
            <a:pPr algn="just"/>
            <a:r>
              <a:rPr lang="tr-TR" dirty="0" smtClean="0">
                <a:latin typeface="GaramondLight"/>
              </a:rPr>
              <a:t>Dolayısıyla hız </a:t>
            </a:r>
            <a:r>
              <a:rPr lang="tr-TR" dirty="0">
                <a:latin typeface="GaramondLight"/>
              </a:rPr>
              <a:t>bir hareketlinin hem süratini, hem de yönünü ifade eder. </a:t>
            </a:r>
            <a:r>
              <a:rPr lang="tr-TR" dirty="0" smtClean="0">
                <a:latin typeface="GaramondLight"/>
              </a:rPr>
              <a:t>Bir otomobilin hızını </a:t>
            </a:r>
            <a:r>
              <a:rPr lang="tr-TR" dirty="0">
                <a:latin typeface="GaramondLight"/>
              </a:rPr>
              <a:t>tam olarak </a:t>
            </a:r>
            <a:r>
              <a:rPr lang="tr-TR" dirty="0" smtClean="0">
                <a:latin typeface="GaramondLight"/>
              </a:rPr>
              <a:t>ifade edebilmek </a:t>
            </a:r>
            <a:r>
              <a:rPr lang="tr-TR" dirty="0">
                <a:latin typeface="GaramondLight"/>
              </a:rPr>
              <a:t>için hem süratini, </a:t>
            </a:r>
            <a:r>
              <a:rPr lang="tr-TR" dirty="0" smtClean="0">
                <a:latin typeface="GaramondLight"/>
              </a:rPr>
              <a:t>hem de </a:t>
            </a:r>
            <a:r>
              <a:rPr lang="tr-TR" dirty="0">
                <a:latin typeface="GaramondLight"/>
              </a:rPr>
              <a:t>yönünü belirtmek gerekir. </a:t>
            </a:r>
            <a:r>
              <a:rPr lang="tr-TR" dirty="0" err="1" smtClean="0">
                <a:latin typeface="GaramondLight"/>
              </a:rPr>
              <a:t>Örneğ</a:t>
            </a:r>
            <a:r>
              <a:rPr lang="pt-BR" dirty="0" smtClean="0">
                <a:latin typeface="GaramondLight"/>
              </a:rPr>
              <a:t>in </a:t>
            </a:r>
            <a:r>
              <a:rPr lang="pt-BR" dirty="0">
                <a:latin typeface="GaramondLight"/>
              </a:rPr>
              <a:t>“Otomobil 90 </a:t>
            </a:r>
            <a:r>
              <a:rPr lang="pt-BR" dirty="0">
                <a:latin typeface="GillSansMedium"/>
              </a:rPr>
              <a:t>km/h </a:t>
            </a:r>
            <a:r>
              <a:rPr lang="pt-BR" dirty="0" smtClean="0">
                <a:latin typeface="GaramondLight"/>
              </a:rPr>
              <a:t>hızla kuzeye</a:t>
            </a:r>
            <a:r>
              <a:rPr lang="tr-TR" dirty="0" smtClean="0">
                <a:latin typeface="GaramondLight"/>
              </a:rPr>
              <a:t> doğru </a:t>
            </a:r>
            <a:r>
              <a:rPr lang="tr-TR" dirty="0">
                <a:latin typeface="GaramondLight"/>
              </a:rPr>
              <a:t>gidiyor.” </a:t>
            </a:r>
            <a:r>
              <a:rPr lang="tr-TR" dirty="0" smtClean="0">
                <a:latin typeface="GaramondLight"/>
              </a:rPr>
              <a:t>dediğimiz zaman </a:t>
            </a:r>
            <a:r>
              <a:rPr lang="sv-SE" dirty="0" smtClean="0">
                <a:latin typeface="GaramondLight"/>
              </a:rPr>
              <a:t>hem </a:t>
            </a:r>
            <a:r>
              <a:rPr lang="sv-SE" dirty="0">
                <a:latin typeface="GaramondLight"/>
              </a:rPr>
              <a:t>sürati, hem de yönü </a:t>
            </a:r>
            <a:r>
              <a:rPr lang="sv-SE" dirty="0" smtClean="0">
                <a:latin typeface="GaramondLight"/>
              </a:rPr>
              <a:t>belirtti</a:t>
            </a:r>
            <a:r>
              <a:rPr lang="tr-TR" dirty="0" err="1">
                <a:latin typeface="GaramondLight"/>
              </a:rPr>
              <a:t>ğ</a:t>
            </a:r>
            <a:r>
              <a:rPr lang="tr-TR" dirty="0" err="1" smtClean="0">
                <a:latin typeface="GaramondLight"/>
              </a:rPr>
              <a:t>imiz</a:t>
            </a:r>
            <a:r>
              <a:rPr lang="tr-TR" dirty="0" smtClean="0">
                <a:latin typeface="GaramondLight"/>
              </a:rPr>
              <a:t> </a:t>
            </a:r>
            <a:r>
              <a:rPr lang="tr-TR" dirty="0">
                <a:latin typeface="GaramondLight"/>
              </a:rPr>
              <a:t>için otomobilin </a:t>
            </a:r>
            <a:r>
              <a:rPr lang="tr-TR" dirty="0" smtClean="0">
                <a:latin typeface="GaramondLight"/>
              </a:rPr>
              <a:t>hızını ifade etmiş </a:t>
            </a:r>
            <a:r>
              <a:rPr lang="tr-TR" dirty="0">
                <a:latin typeface="GaramondLight"/>
              </a:rPr>
              <a:t>oluruz.</a:t>
            </a:r>
            <a:endParaRPr lang="tr-TR" dirty="0"/>
          </a:p>
        </p:txBody>
      </p:sp>
      <p:pic>
        <p:nvPicPr>
          <p:cNvPr id="1026" name="Picture 2" descr="http://www.irfanhome.com/wp-content/uploads/2013/04/araba-yatak3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0" b="94500" l="3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47"/>
          <a:stretch/>
        </p:blipFill>
        <p:spPr bwMode="auto">
          <a:xfrm>
            <a:off x="5686556" y="4642896"/>
            <a:ext cx="3428844" cy="18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Ok Bağlayıcısı 14"/>
          <p:cNvCxnSpPr>
            <a:stCxn id="1026" idx="1"/>
          </p:cNvCxnSpPr>
          <p:nvPr/>
        </p:nvCxnSpPr>
        <p:spPr>
          <a:xfrm flipH="1">
            <a:off x="899592" y="5583301"/>
            <a:ext cx="4786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7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GillSansBold"/>
              </a:rPr>
              <a:t>HIZ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882" y="1842152"/>
            <a:ext cx="6830378" cy="1076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46914"/>
            <a:ext cx="2524477" cy="905001"/>
          </a:xfrm>
          <a:prstGeom prst="rect">
            <a:avLst/>
          </a:prstGeom>
        </p:spPr>
      </p:pic>
      <p:cxnSp>
        <p:nvCxnSpPr>
          <p:cNvPr id="14" name="Düz Ok Bağlayıcısı 13"/>
          <p:cNvCxnSpPr/>
          <p:nvPr/>
        </p:nvCxnSpPr>
        <p:spPr>
          <a:xfrm flipV="1">
            <a:off x="1126778" y="3995463"/>
            <a:ext cx="1512168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2638946" y="3995463"/>
            <a:ext cx="0" cy="1515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 flipH="1">
            <a:off x="1165909" y="5500618"/>
            <a:ext cx="1512168" cy="10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H="1" flipV="1">
            <a:off x="1126778" y="4066652"/>
            <a:ext cx="39131" cy="1417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520486" y="3655626"/>
            <a:ext cx="93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Sakarya</a:t>
            </a:r>
            <a:endParaRPr lang="tr-TR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2635233" y="3655626"/>
            <a:ext cx="85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Ankara</a:t>
            </a:r>
            <a:endParaRPr lang="tr-TR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2638482" y="5511205"/>
            <a:ext cx="91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Antalya</a:t>
            </a:r>
            <a:endParaRPr lang="tr-TR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577620" y="55262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İzmir</a:t>
            </a:r>
            <a:endParaRPr lang="tr-TR" b="1" dirty="0"/>
          </a:p>
        </p:txBody>
      </p:sp>
      <p:cxnSp>
        <p:nvCxnSpPr>
          <p:cNvPr id="30" name="Düz Ok Bağlayıcısı 29"/>
          <p:cNvCxnSpPr/>
          <p:nvPr/>
        </p:nvCxnSpPr>
        <p:spPr>
          <a:xfrm>
            <a:off x="1146343" y="4051621"/>
            <a:ext cx="1511705" cy="15012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Metin kutusu 30"/>
          <p:cNvSpPr txBox="1"/>
          <p:nvPr/>
        </p:nvSpPr>
        <p:spPr>
          <a:xfrm>
            <a:off x="1542160" y="372398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300m</a:t>
            </a:r>
            <a:endParaRPr lang="tr-TR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2658048" y="449941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400m</a:t>
            </a:r>
            <a:endParaRPr lang="tr-TR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1503058" y="551120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300m</a:t>
            </a:r>
            <a:endParaRPr lang="tr-TR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435038" y="458792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400m</a:t>
            </a:r>
            <a:endParaRPr lang="tr-TR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1745890" y="44247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500m</a:t>
            </a:r>
            <a:endParaRPr lang="tr-TR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1522770" y="3462158"/>
            <a:ext cx="6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4saat</a:t>
            </a:r>
            <a:endParaRPr lang="tr-TR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2677287" y="4749568"/>
            <a:ext cx="6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6saat</a:t>
            </a:r>
            <a:endParaRPr lang="tr-TR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458847" y="4894681"/>
            <a:ext cx="6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6saat</a:t>
            </a:r>
            <a:endParaRPr lang="tr-TR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1503058" y="5792696"/>
            <a:ext cx="6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4saat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00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8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GillSansBold"/>
              </a:rPr>
              <a:t>İVME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226578" y="1487738"/>
            <a:ext cx="87204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/>
          </a:p>
          <a:p>
            <a:r>
              <a:rPr lang="tr-TR" sz="2000" b="1" dirty="0" smtClean="0"/>
              <a:t>İvme</a:t>
            </a:r>
            <a:r>
              <a:rPr lang="tr-TR" sz="2000" b="1" dirty="0"/>
              <a:t>, </a:t>
            </a:r>
            <a:r>
              <a:rPr lang="tr-TR" sz="2000" dirty="0"/>
              <a:t>bir hareketlinin </a:t>
            </a:r>
            <a:r>
              <a:rPr lang="tr-TR" sz="2000" dirty="0" smtClean="0"/>
              <a:t>hızını değiştirme </a:t>
            </a:r>
            <a:r>
              <a:rPr lang="tr-TR" sz="2000" dirty="0"/>
              <a:t>derecesidir. Bir otomobil çok </a:t>
            </a:r>
            <a:r>
              <a:rPr lang="tr-TR" sz="2000" dirty="0" smtClean="0"/>
              <a:t>hızlı </a:t>
            </a:r>
            <a:r>
              <a:rPr lang="tr-TR" sz="2000" dirty="0"/>
              <a:t>gidiyor</a:t>
            </a:r>
          </a:p>
          <a:p>
            <a:r>
              <a:rPr lang="tr-TR" sz="2000" dirty="0"/>
              <a:t>olabilir. Fakat bu onun ivmeli </a:t>
            </a:r>
            <a:r>
              <a:rPr lang="tr-TR" sz="2000" dirty="0" smtClean="0"/>
              <a:t>olmasını </a:t>
            </a:r>
            <a:r>
              <a:rPr lang="tr-TR" sz="2000" dirty="0"/>
              <a:t>gerektirmez. Otomobilin ivmeli olabilmesi</a:t>
            </a:r>
          </a:p>
          <a:p>
            <a:r>
              <a:rPr lang="tr-TR" sz="2000" dirty="0"/>
              <a:t>için </a:t>
            </a:r>
            <a:r>
              <a:rPr lang="tr-TR" sz="2000" dirty="0" smtClean="0"/>
              <a:t>hızlanması </a:t>
            </a:r>
            <a:r>
              <a:rPr lang="tr-TR" sz="2000" dirty="0"/>
              <a:t>veya </a:t>
            </a:r>
            <a:r>
              <a:rPr lang="tr-TR" sz="2000" dirty="0" smtClean="0"/>
              <a:t>yavaşlaması </a:t>
            </a:r>
            <a:r>
              <a:rPr lang="tr-TR" sz="2000" dirty="0"/>
              <a:t>veya yönünü </a:t>
            </a:r>
            <a:r>
              <a:rPr lang="tr-TR" sz="2000" dirty="0" smtClean="0"/>
              <a:t>değiştirmesi </a:t>
            </a:r>
            <a:r>
              <a:rPr lang="tr-TR" sz="2000" dirty="0"/>
              <a:t>gerekir. Belli bir zaman</a:t>
            </a:r>
          </a:p>
          <a:p>
            <a:r>
              <a:rPr lang="tr-TR" sz="2000" dirty="0" smtClean="0"/>
              <a:t>aralığındaki </a:t>
            </a:r>
            <a:r>
              <a:rPr lang="tr-TR" sz="2000" dirty="0"/>
              <a:t>bir cismin ortalama ivmesi, bu cismin birim zamandaki </a:t>
            </a:r>
            <a:r>
              <a:rPr lang="tr-TR" sz="2000" dirty="0" smtClean="0"/>
              <a:t>hız değişimidir</a:t>
            </a:r>
            <a:r>
              <a:rPr lang="tr-TR" sz="2000" dirty="0"/>
              <a:t>.</a:t>
            </a:r>
          </a:p>
          <a:p>
            <a:r>
              <a:rPr lang="pt-BR" sz="2000" dirty="0"/>
              <a:t>Bir </a:t>
            </a:r>
            <a:r>
              <a:rPr lang="pt-BR" sz="2000" dirty="0" smtClean="0"/>
              <a:t>doğru </a:t>
            </a:r>
            <a:r>
              <a:rPr lang="pt-BR" sz="2000" dirty="0"/>
              <a:t>boyunca </a:t>
            </a:r>
            <a:r>
              <a:rPr lang="tr-TR" sz="2000" dirty="0" smtClean="0"/>
              <a:t>V</a:t>
            </a:r>
            <a:r>
              <a:rPr lang="pt-BR" sz="2000" dirty="0" smtClean="0"/>
              <a:t>1 hızıyla </a:t>
            </a:r>
            <a:r>
              <a:rPr lang="pt-BR" sz="2000" dirty="0"/>
              <a:t>giden bir cismin </a:t>
            </a:r>
            <a:r>
              <a:rPr lang="pt-BR" sz="2000" i="1" dirty="0"/>
              <a:t>t </a:t>
            </a:r>
            <a:r>
              <a:rPr lang="pt-BR" sz="2000" dirty="0"/>
              <a:t>zaman sonra </a:t>
            </a:r>
            <a:r>
              <a:rPr lang="pt-BR" sz="2000" dirty="0" smtClean="0"/>
              <a:t>hızı </a:t>
            </a:r>
            <a:r>
              <a:rPr lang="tr-TR" sz="2000" dirty="0" smtClean="0"/>
              <a:t>V</a:t>
            </a:r>
            <a:r>
              <a:rPr lang="pt-BR" sz="2000" dirty="0" smtClean="0"/>
              <a:t>2 </a:t>
            </a:r>
            <a:r>
              <a:rPr lang="pt-BR" sz="2000" dirty="0"/>
              <a:t>olursa</a:t>
            </a:r>
          </a:p>
          <a:p>
            <a:r>
              <a:rPr lang="tr-TR" sz="2000" dirty="0"/>
              <a:t>bu zaman </a:t>
            </a:r>
            <a:r>
              <a:rPr lang="tr-TR" sz="2000" dirty="0" smtClean="0"/>
              <a:t>aralığındaki </a:t>
            </a:r>
            <a:r>
              <a:rPr lang="tr-TR" sz="2000" dirty="0"/>
              <a:t>ortalama ivmesi;</a:t>
            </a:r>
          </a:p>
        </p:txBody>
      </p:sp>
      <p:pic>
        <p:nvPicPr>
          <p:cNvPr id="1026" name="Picture 2" descr="http://www.irfanhome.com/wp-content/uploads/2013/04/araba-yatak3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0" b="94500" l="3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47"/>
          <a:stretch/>
        </p:blipFill>
        <p:spPr bwMode="auto">
          <a:xfrm>
            <a:off x="5746343" y="4669428"/>
            <a:ext cx="3428844" cy="18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Ok Bağlayıcısı 14"/>
          <p:cNvCxnSpPr>
            <a:stCxn id="1026" idx="1"/>
          </p:cNvCxnSpPr>
          <p:nvPr/>
        </p:nvCxnSpPr>
        <p:spPr>
          <a:xfrm flipH="1">
            <a:off x="959379" y="5609833"/>
            <a:ext cx="4786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767" y="3979188"/>
            <a:ext cx="1886213" cy="895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079668"/>
            <a:ext cx="5589991" cy="36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3"/>
          <p:cNvCxnSpPr/>
          <p:nvPr/>
        </p:nvCxnSpPr>
        <p:spPr>
          <a:xfrm>
            <a:off x="0" y="124305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2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rtl="1">
              <a:buNone/>
            </a:pPr>
            <a:r>
              <a:rPr lang="tr-TR" sz="2200" b="1" i="0" dirty="0" smtClean="0">
                <a:latin typeface="Calibri"/>
                <a:ea typeface="+mn-ea"/>
                <a:cs typeface="Arial"/>
              </a:rPr>
              <a:t>TEKNOLOJİNİN BİLİMSEL İLKELERİ</a:t>
            </a:r>
            <a:endParaRPr lang="tr-TR" sz="1400" b="0" i="1" dirty="0">
              <a:latin typeface="Calibri"/>
              <a:ea typeface="+mn-ea"/>
              <a:cs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162608" y="653459"/>
            <a:ext cx="19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KİNEMATİK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6525343"/>
            <a:ext cx="23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Öğr</a:t>
            </a:r>
            <a:r>
              <a:rPr lang="tr-TR" sz="1400" dirty="0" smtClean="0"/>
              <a:t>. Gör. Dr. Ahmet KÜÇÜKER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523706"/>
            <a:ext cx="474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Sakarya Üniversitesi  - Elektrik-Elektronik Mühendisliği Bölümü</a:t>
            </a:r>
            <a:endParaRPr lang="tr-TR" sz="1400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813398" y="6495031"/>
            <a:ext cx="2133600" cy="365125"/>
          </a:xfrm>
        </p:spPr>
        <p:txBody>
          <a:bodyPr/>
          <a:lstStyle/>
          <a:p>
            <a:fld id="{C28B86D9-C551-4E6F-90AE-8B774BD3CE15}" type="slidenum">
              <a:rPr lang="tr-TR" smtClean="0"/>
              <a:t>9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2502" y="70444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illSansBold"/>
              </a:rPr>
              <a:t>İVME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" y="1813633"/>
            <a:ext cx="9032074" cy="27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1443</Words>
  <Application>Microsoft Office PowerPoint</Application>
  <PresentationFormat>Ekran Gösterisi (4:3)</PresentationFormat>
  <Paragraphs>277</Paragraphs>
  <Slides>26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7" baseType="lpstr">
      <vt:lpstr>Arial</vt:lpstr>
      <vt:lpstr>Calibri</vt:lpstr>
      <vt:lpstr>GaramondBold</vt:lpstr>
      <vt:lpstr>GaramondLight</vt:lpstr>
      <vt:lpstr>GaramondLightItalic</vt:lpstr>
      <vt:lpstr>Garamond-LightItalic</vt:lpstr>
      <vt:lpstr>GillSansBold</vt:lpstr>
      <vt:lpstr>GillSansMedium</vt:lpstr>
      <vt:lpstr>GillSansMediumItalic</vt:lpstr>
      <vt:lpstr>Segoe UI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KUCUKER-ASUS</dc:creator>
  <cp:lastModifiedBy>Kucuker</cp:lastModifiedBy>
  <cp:revision>46</cp:revision>
  <dcterms:created xsi:type="dcterms:W3CDTF">2013-09-14T20:31:43Z</dcterms:created>
  <dcterms:modified xsi:type="dcterms:W3CDTF">2013-10-06T19:01:08Z</dcterms:modified>
</cp:coreProperties>
</file>